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2"/>
  </p:notesMasterIdLst>
  <p:sldIdLst>
    <p:sldId id="313" r:id="rId3"/>
    <p:sldId id="314" r:id="rId4"/>
    <p:sldId id="315" r:id="rId5"/>
    <p:sldId id="319" r:id="rId6"/>
    <p:sldId id="387" r:id="rId7"/>
    <p:sldId id="346" r:id="rId8"/>
    <p:sldId id="323" r:id="rId9"/>
    <p:sldId id="320" r:id="rId10"/>
    <p:sldId id="321" r:id="rId11"/>
    <p:sldId id="338" r:id="rId12"/>
    <p:sldId id="347" r:id="rId13"/>
    <p:sldId id="372" r:id="rId14"/>
    <p:sldId id="371" r:id="rId15"/>
    <p:sldId id="324" r:id="rId16"/>
    <p:sldId id="325" r:id="rId17"/>
    <p:sldId id="349" r:id="rId18"/>
    <p:sldId id="350" r:id="rId19"/>
    <p:sldId id="351" r:id="rId20"/>
    <p:sldId id="374" r:id="rId21"/>
    <p:sldId id="362" r:id="rId22"/>
    <p:sldId id="327" r:id="rId23"/>
    <p:sldId id="379" r:id="rId24"/>
    <p:sldId id="380" r:id="rId25"/>
    <p:sldId id="381" r:id="rId26"/>
    <p:sldId id="382" r:id="rId27"/>
    <p:sldId id="368" r:id="rId28"/>
    <p:sldId id="383" r:id="rId29"/>
    <p:sldId id="384" r:id="rId30"/>
    <p:sldId id="385" r:id="rId31"/>
    <p:sldId id="386" r:id="rId32"/>
    <p:sldId id="334" r:id="rId33"/>
    <p:sldId id="388" r:id="rId34"/>
    <p:sldId id="336" r:id="rId35"/>
    <p:sldId id="363" r:id="rId36"/>
    <p:sldId id="364" r:id="rId37"/>
    <p:sldId id="365" r:id="rId38"/>
    <p:sldId id="366" r:id="rId39"/>
    <p:sldId id="367" r:id="rId40"/>
    <p:sldId id="370" r:id="rId41"/>
    <p:sldId id="369" r:id="rId42"/>
    <p:sldId id="335" r:id="rId43"/>
    <p:sldId id="341" r:id="rId44"/>
    <p:sldId id="342" r:id="rId45"/>
    <p:sldId id="337" r:id="rId46"/>
    <p:sldId id="390" r:id="rId47"/>
    <p:sldId id="389" r:id="rId48"/>
    <p:sldId id="329" r:id="rId49"/>
    <p:sldId id="330" r:id="rId50"/>
    <p:sldId id="353" r:id="rId51"/>
    <p:sldId id="352" r:id="rId52"/>
    <p:sldId id="375" r:id="rId53"/>
    <p:sldId id="328" r:id="rId54"/>
    <p:sldId id="358" r:id="rId55"/>
    <p:sldId id="344" r:id="rId56"/>
    <p:sldId id="376" r:id="rId57"/>
    <p:sldId id="354" r:id="rId58"/>
    <p:sldId id="345" r:id="rId59"/>
    <p:sldId id="356" r:id="rId60"/>
    <p:sldId id="355" r:id="rId61"/>
    <p:sldId id="357" r:id="rId62"/>
    <p:sldId id="359" r:id="rId63"/>
    <p:sldId id="378" r:id="rId64"/>
    <p:sldId id="331" r:id="rId65"/>
    <p:sldId id="361" r:id="rId66"/>
    <p:sldId id="360" r:id="rId67"/>
    <p:sldId id="343" r:id="rId68"/>
    <p:sldId id="339" r:id="rId69"/>
    <p:sldId id="340" r:id="rId70"/>
    <p:sldId id="37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3811" autoAdjust="0"/>
  </p:normalViewPr>
  <p:slideViewPr>
    <p:cSldViewPr snapToGrid="0">
      <p:cViewPr varScale="1">
        <p:scale>
          <a:sx n="133" d="100"/>
          <a:sy n="133" d="100"/>
        </p:scale>
        <p:origin x="265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8AA7A-0AEC-44BE-956D-8F585098F44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EE8C71-B05E-4FE3-8050-25AE1E52A8B7}">
      <dgm:prSet/>
      <dgm:spPr/>
      <dgm:t>
        <a:bodyPr/>
        <a:lstStyle/>
        <a:p>
          <a:r>
            <a:rPr lang="en-US"/>
            <a:t>What are you hoping to gain from this course?</a:t>
          </a:r>
        </a:p>
      </dgm:t>
    </dgm:pt>
    <dgm:pt modelId="{78C55458-7109-4CA9-A1FF-C6066EDDF1A6}" type="parTrans" cxnId="{AD3D47D0-93DA-4C46-AB6D-2FFAE5779765}">
      <dgm:prSet/>
      <dgm:spPr/>
      <dgm:t>
        <a:bodyPr/>
        <a:lstStyle/>
        <a:p>
          <a:endParaRPr lang="en-US"/>
        </a:p>
      </dgm:t>
    </dgm:pt>
    <dgm:pt modelId="{774C671D-498C-46E8-9A43-E5D36DD096EB}" type="sibTrans" cxnId="{AD3D47D0-93DA-4C46-AB6D-2FFAE5779765}">
      <dgm:prSet/>
      <dgm:spPr/>
      <dgm:t>
        <a:bodyPr/>
        <a:lstStyle/>
        <a:p>
          <a:endParaRPr lang="en-US"/>
        </a:p>
      </dgm:t>
    </dgm:pt>
    <dgm:pt modelId="{9D05DBF4-0E84-4AD8-851A-8B0048F0AF61}">
      <dgm:prSet/>
      <dgm:spPr/>
      <dgm:t>
        <a:bodyPr/>
        <a:lstStyle/>
        <a:p>
          <a:r>
            <a:rPr lang="en-US"/>
            <a:t>What brought you to the WFD program? What is the next step of your career?</a:t>
          </a:r>
        </a:p>
      </dgm:t>
    </dgm:pt>
    <dgm:pt modelId="{E80639C5-76C9-4CC4-ADCC-6DE26A23C7D6}" type="parTrans" cxnId="{B8656B60-4DDB-4C40-8FE6-D9BDDE671339}">
      <dgm:prSet/>
      <dgm:spPr/>
      <dgm:t>
        <a:bodyPr/>
        <a:lstStyle/>
        <a:p>
          <a:endParaRPr lang="en-US"/>
        </a:p>
      </dgm:t>
    </dgm:pt>
    <dgm:pt modelId="{B0F734F0-EE2E-4599-B692-9FA5197838EE}" type="sibTrans" cxnId="{B8656B60-4DDB-4C40-8FE6-D9BDDE671339}">
      <dgm:prSet/>
      <dgm:spPr/>
      <dgm:t>
        <a:bodyPr/>
        <a:lstStyle/>
        <a:p>
          <a:endParaRPr lang="en-US"/>
        </a:p>
      </dgm:t>
    </dgm:pt>
    <dgm:pt modelId="{47E82502-620E-4CE4-924E-C710E59BBC11}">
      <dgm:prSet/>
      <dgm:spPr/>
      <dgm:t>
        <a:bodyPr/>
        <a:lstStyle/>
        <a:p>
          <a:r>
            <a:rPr lang="en-US"/>
            <a:t>A hobby or fun fact!</a:t>
          </a:r>
        </a:p>
      </dgm:t>
    </dgm:pt>
    <dgm:pt modelId="{1252A817-086B-4C61-B4BB-7BF0F2A54A2C}" type="parTrans" cxnId="{FEE24DEF-DA55-471F-A36D-C8605474DD59}">
      <dgm:prSet/>
      <dgm:spPr/>
      <dgm:t>
        <a:bodyPr/>
        <a:lstStyle/>
        <a:p>
          <a:endParaRPr lang="en-US"/>
        </a:p>
      </dgm:t>
    </dgm:pt>
    <dgm:pt modelId="{241DA086-1B08-4DE6-A372-D9CDD9768F02}" type="sibTrans" cxnId="{FEE24DEF-DA55-471F-A36D-C8605474DD59}">
      <dgm:prSet/>
      <dgm:spPr/>
      <dgm:t>
        <a:bodyPr/>
        <a:lstStyle/>
        <a:p>
          <a:endParaRPr lang="en-US"/>
        </a:p>
      </dgm:t>
    </dgm:pt>
    <dgm:pt modelId="{BD0CEBF1-3FEC-4E50-A6CE-958F9A1217F2}" type="pres">
      <dgm:prSet presAssocID="{7FB8AA7A-0AEC-44BE-956D-8F585098F44E}" presName="root" presStyleCnt="0">
        <dgm:presLayoutVars>
          <dgm:dir/>
          <dgm:resizeHandles val="exact"/>
        </dgm:presLayoutVars>
      </dgm:prSet>
      <dgm:spPr/>
    </dgm:pt>
    <dgm:pt modelId="{B73B9F24-F5D4-421E-A525-22ED98268E1D}" type="pres">
      <dgm:prSet presAssocID="{E7EE8C71-B05E-4FE3-8050-25AE1E52A8B7}" presName="compNode" presStyleCnt="0"/>
      <dgm:spPr/>
    </dgm:pt>
    <dgm:pt modelId="{AB31F88A-F8B3-4073-B985-19512157DCD6}" type="pres">
      <dgm:prSet presAssocID="{E7EE8C71-B05E-4FE3-8050-25AE1E52A8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33753BC5-982C-4439-876B-FAFD635B1511}" type="pres">
      <dgm:prSet presAssocID="{E7EE8C71-B05E-4FE3-8050-25AE1E52A8B7}" presName="spaceRect" presStyleCnt="0"/>
      <dgm:spPr/>
    </dgm:pt>
    <dgm:pt modelId="{0DE84D02-00A7-4388-B975-C5BC078675CC}" type="pres">
      <dgm:prSet presAssocID="{E7EE8C71-B05E-4FE3-8050-25AE1E52A8B7}" presName="textRect" presStyleLbl="revTx" presStyleIdx="0" presStyleCnt="3">
        <dgm:presLayoutVars>
          <dgm:chMax val="1"/>
          <dgm:chPref val="1"/>
        </dgm:presLayoutVars>
      </dgm:prSet>
      <dgm:spPr/>
    </dgm:pt>
    <dgm:pt modelId="{8A9CDF92-E92F-4217-B570-AAEB7F535B63}" type="pres">
      <dgm:prSet presAssocID="{774C671D-498C-46E8-9A43-E5D36DD096EB}" presName="sibTrans" presStyleCnt="0"/>
      <dgm:spPr/>
    </dgm:pt>
    <dgm:pt modelId="{EDC97005-BC4F-4978-8708-453934E099B9}" type="pres">
      <dgm:prSet presAssocID="{9D05DBF4-0E84-4AD8-851A-8B0048F0AF61}" presName="compNode" presStyleCnt="0"/>
      <dgm:spPr/>
    </dgm:pt>
    <dgm:pt modelId="{C3EE1C8F-8FC7-425E-979D-E231CF6D413C}" type="pres">
      <dgm:prSet presAssocID="{9D05DBF4-0E84-4AD8-851A-8B0048F0AF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9D73E9B1-2FDB-4EC9-BA22-274946C22470}" type="pres">
      <dgm:prSet presAssocID="{9D05DBF4-0E84-4AD8-851A-8B0048F0AF61}" presName="spaceRect" presStyleCnt="0"/>
      <dgm:spPr/>
    </dgm:pt>
    <dgm:pt modelId="{C99B2EC4-DAA6-4015-80CE-FD1723FF1495}" type="pres">
      <dgm:prSet presAssocID="{9D05DBF4-0E84-4AD8-851A-8B0048F0AF61}" presName="textRect" presStyleLbl="revTx" presStyleIdx="1" presStyleCnt="3">
        <dgm:presLayoutVars>
          <dgm:chMax val="1"/>
          <dgm:chPref val="1"/>
        </dgm:presLayoutVars>
      </dgm:prSet>
      <dgm:spPr/>
    </dgm:pt>
    <dgm:pt modelId="{653DA19B-2426-4935-AF52-401B39DA6C59}" type="pres">
      <dgm:prSet presAssocID="{B0F734F0-EE2E-4599-B692-9FA5197838EE}" presName="sibTrans" presStyleCnt="0"/>
      <dgm:spPr/>
    </dgm:pt>
    <dgm:pt modelId="{F5CC6A4B-26A7-467F-81CA-C7B4CAC2F83B}" type="pres">
      <dgm:prSet presAssocID="{47E82502-620E-4CE4-924E-C710E59BBC11}" presName="compNode" presStyleCnt="0"/>
      <dgm:spPr/>
    </dgm:pt>
    <dgm:pt modelId="{5861602C-E19F-4D19-BA34-27FAC199E62F}" type="pres">
      <dgm:prSet presAssocID="{47E82502-620E-4CE4-924E-C710E59BBC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ball bat and ball"/>
        </a:ext>
      </dgm:extLst>
    </dgm:pt>
    <dgm:pt modelId="{819B4D48-87A9-4583-B91B-473D81176E29}" type="pres">
      <dgm:prSet presAssocID="{47E82502-620E-4CE4-924E-C710E59BBC11}" presName="spaceRect" presStyleCnt="0"/>
      <dgm:spPr/>
    </dgm:pt>
    <dgm:pt modelId="{9814A64A-D7D5-417B-A4F6-50FD9E579273}" type="pres">
      <dgm:prSet presAssocID="{47E82502-620E-4CE4-924E-C710E59BBC11}" presName="textRect" presStyleLbl="revTx" presStyleIdx="2" presStyleCnt="3">
        <dgm:presLayoutVars>
          <dgm:chMax val="1"/>
          <dgm:chPref val="1"/>
        </dgm:presLayoutVars>
      </dgm:prSet>
      <dgm:spPr/>
    </dgm:pt>
  </dgm:ptLst>
  <dgm:cxnLst>
    <dgm:cxn modelId="{D5C3DD0F-0FBE-4E32-8276-9D79A03E6601}" type="presOf" srcId="{E7EE8C71-B05E-4FE3-8050-25AE1E52A8B7}" destId="{0DE84D02-00A7-4388-B975-C5BC078675CC}" srcOrd="0" destOrd="0" presId="urn:microsoft.com/office/officeart/2018/2/layout/IconLabelList"/>
    <dgm:cxn modelId="{B8656B60-4DDB-4C40-8FE6-D9BDDE671339}" srcId="{7FB8AA7A-0AEC-44BE-956D-8F585098F44E}" destId="{9D05DBF4-0E84-4AD8-851A-8B0048F0AF61}" srcOrd="1" destOrd="0" parTransId="{E80639C5-76C9-4CC4-ADCC-6DE26A23C7D6}" sibTransId="{B0F734F0-EE2E-4599-B692-9FA5197838EE}"/>
    <dgm:cxn modelId="{571B7E7F-CE17-4CD8-A69D-6B7941AAE8E2}" type="presOf" srcId="{47E82502-620E-4CE4-924E-C710E59BBC11}" destId="{9814A64A-D7D5-417B-A4F6-50FD9E579273}" srcOrd="0" destOrd="0" presId="urn:microsoft.com/office/officeart/2018/2/layout/IconLabelList"/>
    <dgm:cxn modelId="{454992BF-29CD-45FA-820F-9E33B931D0CB}" type="presOf" srcId="{9D05DBF4-0E84-4AD8-851A-8B0048F0AF61}" destId="{C99B2EC4-DAA6-4015-80CE-FD1723FF1495}" srcOrd="0" destOrd="0" presId="urn:microsoft.com/office/officeart/2018/2/layout/IconLabelList"/>
    <dgm:cxn modelId="{AD3D47D0-93DA-4C46-AB6D-2FFAE5779765}" srcId="{7FB8AA7A-0AEC-44BE-956D-8F585098F44E}" destId="{E7EE8C71-B05E-4FE3-8050-25AE1E52A8B7}" srcOrd="0" destOrd="0" parTransId="{78C55458-7109-4CA9-A1FF-C6066EDDF1A6}" sibTransId="{774C671D-498C-46E8-9A43-E5D36DD096EB}"/>
    <dgm:cxn modelId="{FEE24DEF-DA55-471F-A36D-C8605474DD59}" srcId="{7FB8AA7A-0AEC-44BE-956D-8F585098F44E}" destId="{47E82502-620E-4CE4-924E-C710E59BBC11}" srcOrd="2" destOrd="0" parTransId="{1252A817-086B-4C61-B4BB-7BF0F2A54A2C}" sibTransId="{241DA086-1B08-4DE6-A372-D9CDD9768F02}"/>
    <dgm:cxn modelId="{EDE140FF-9B2A-482C-8A83-4B24895586A8}" type="presOf" srcId="{7FB8AA7A-0AEC-44BE-956D-8F585098F44E}" destId="{BD0CEBF1-3FEC-4E50-A6CE-958F9A1217F2}" srcOrd="0" destOrd="0" presId="urn:microsoft.com/office/officeart/2018/2/layout/IconLabelList"/>
    <dgm:cxn modelId="{F1C515B1-EC2F-4F48-8523-1E26D4D3E015}" type="presParOf" srcId="{BD0CEBF1-3FEC-4E50-A6CE-958F9A1217F2}" destId="{B73B9F24-F5D4-421E-A525-22ED98268E1D}" srcOrd="0" destOrd="0" presId="urn:microsoft.com/office/officeart/2018/2/layout/IconLabelList"/>
    <dgm:cxn modelId="{9ECDE825-5D03-49C9-BDBA-1CD624E74E36}" type="presParOf" srcId="{B73B9F24-F5D4-421E-A525-22ED98268E1D}" destId="{AB31F88A-F8B3-4073-B985-19512157DCD6}" srcOrd="0" destOrd="0" presId="urn:microsoft.com/office/officeart/2018/2/layout/IconLabelList"/>
    <dgm:cxn modelId="{F9979743-04BA-4764-AED6-D54A5BC6E120}" type="presParOf" srcId="{B73B9F24-F5D4-421E-A525-22ED98268E1D}" destId="{33753BC5-982C-4439-876B-FAFD635B1511}" srcOrd="1" destOrd="0" presId="urn:microsoft.com/office/officeart/2018/2/layout/IconLabelList"/>
    <dgm:cxn modelId="{E8206B23-1539-4B39-82EE-33C62AC901D9}" type="presParOf" srcId="{B73B9F24-F5D4-421E-A525-22ED98268E1D}" destId="{0DE84D02-00A7-4388-B975-C5BC078675CC}" srcOrd="2" destOrd="0" presId="urn:microsoft.com/office/officeart/2018/2/layout/IconLabelList"/>
    <dgm:cxn modelId="{FB66156B-2953-4079-A67F-57A62AAD7141}" type="presParOf" srcId="{BD0CEBF1-3FEC-4E50-A6CE-958F9A1217F2}" destId="{8A9CDF92-E92F-4217-B570-AAEB7F535B63}" srcOrd="1" destOrd="0" presId="urn:microsoft.com/office/officeart/2018/2/layout/IconLabelList"/>
    <dgm:cxn modelId="{2F33BCF9-6C59-479A-A1BD-CB6AD8F03A22}" type="presParOf" srcId="{BD0CEBF1-3FEC-4E50-A6CE-958F9A1217F2}" destId="{EDC97005-BC4F-4978-8708-453934E099B9}" srcOrd="2" destOrd="0" presId="urn:microsoft.com/office/officeart/2018/2/layout/IconLabelList"/>
    <dgm:cxn modelId="{01E8A5EE-DAEE-4BC5-9EBA-6E06A3010287}" type="presParOf" srcId="{EDC97005-BC4F-4978-8708-453934E099B9}" destId="{C3EE1C8F-8FC7-425E-979D-E231CF6D413C}" srcOrd="0" destOrd="0" presId="urn:microsoft.com/office/officeart/2018/2/layout/IconLabelList"/>
    <dgm:cxn modelId="{84B64AC6-86A6-4A1F-BD22-325754CE20B3}" type="presParOf" srcId="{EDC97005-BC4F-4978-8708-453934E099B9}" destId="{9D73E9B1-2FDB-4EC9-BA22-274946C22470}" srcOrd="1" destOrd="0" presId="urn:microsoft.com/office/officeart/2018/2/layout/IconLabelList"/>
    <dgm:cxn modelId="{83F56DA8-E481-44D3-8A53-E3628A00645C}" type="presParOf" srcId="{EDC97005-BC4F-4978-8708-453934E099B9}" destId="{C99B2EC4-DAA6-4015-80CE-FD1723FF1495}" srcOrd="2" destOrd="0" presId="urn:microsoft.com/office/officeart/2018/2/layout/IconLabelList"/>
    <dgm:cxn modelId="{1FCD0945-7D88-4B26-B8B0-F8088DEBE2DB}" type="presParOf" srcId="{BD0CEBF1-3FEC-4E50-A6CE-958F9A1217F2}" destId="{653DA19B-2426-4935-AF52-401B39DA6C59}" srcOrd="3" destOrd="0" presId="urn:microsoft.com/office/officeart/2018/2/layout/IconLabelList"/>
    <dgm:cxn modelId="{A0C46A72-79DB-4FC3-89F3-BC55F9F23CB4}" type="presParOf" srcId="{BD0CEBF1-3FEC-4E50-A6CE-958F9A1217F2}" destId="{F5CC6A4B-26A7-467F-81CA-C7B4CAC2F83B}" srcOrd="4" destOrd="0" presId="urn:microsoft.com/office/officeart/2018/2/layout/IconLabelList"/>
    <dgm:cxn modelId="{C02688F5-917B-48D8-99F7-210C57E68D72}" type="presParOf" srcId="{F5CC6A4B-26A7-467F-81CA-C7B4CAC2F83B}" destId="{5861602C-E19F-4D19-BA34-27FAC199E62F}" srcOrd="0" destOrd="0" presId="urn:microsoft.com/office/officeart/2018/2/layout/IconLabelList"/>
    <dgm:cxn modelId="{531C876A-515A-4A13-93A2-4EB44A93BD19}" type="presParOf" srcId="{F5CC6A4B-26A7-467F-81CA-C7B4CAC2F83B}" destId="{819B4D48-87A9-4583-B91B-473D81176E29}" srcOrd="1" destOrd="0" presId="urn:microsoft.com/office/officeart/2018/2/layout/IconLabelList"/>
    <dgm:cxn modelId="{4133FB32-56FA-4651-AF34-155594C11E4F}" type="presParOf" srcId="{F5CC6A4B-26A7-467F-81CA-C7B4CAC2F83B}" destId="{9814A64A-D7D5-417B-A4F6-50FD9E57927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FF5C7-2FEF-414D-A6B1-3344BEFF4215}"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0E101E9-E58F-4EEE-8D35-C51F470F590B}">
      <dgm:prSet/>
      <dgm:spPr/>
      <dgm:t>
        <a:bodyPr/>
        <a:lstStyle/>
        <a:p>
          <a:pPr>
            <a:defRPr b="1"/>
          </a:pPr>
          <a:r>
            <a:rPr lang="en-US"/>
            <a:t>Customer Service</a:t>
          </a:r>
        </a:p>
      </dgm:t>
    </dgm:pt>
    <dgm:pt modelId="{15D3F3D9-4E41-409D-9ABA-1CFB71452AB4}" type="parTrans" cxnId="{C23AAE75-442E-45CC-BEF0-8ECC8D1978E3}">
      <dgm:prSet/>
      <dgm:spPr/>
      <dgm:t>
        <a:bodyPr/>
        <a:lstStyle/>
        <a:p>
          <a:endParaRPr lang="en-US"/>
        </a:p>
      </dgm:t>
    </dgm:pt>
    <dgm:pt modelId="{8BC8D014-1483-4EB2-BCA9-D5683E462D49}" type="sibTrans" cxnId="{C23AAE75-442E-45CC-BEF0-8ECC8D1978E3}">
      <dgm:prSet/>
      <dgm:spPr/>
      <dgm:t>
        <a:bodyPr/>
        <a:lstStyle/>
        <a:p>
          <a:endParaRPr lang="en-US"/>
        </a:p>
      </dgm:t>
    </dgm:pt>
    <dgm:pt modelId="{956F72A0-1F59-4B54-82D7-50E38F439650}">
      <dgm:prSet/>
      <dgm:spPr/>
      <dgm:t>
        <a:bodyPr/>
        <a:lstStyle/>
        <a:p>
          <a:r>
            <a:rPr lang="en-US"/>
            <a:t>Chatbots and virtual assistants for 24/7 support</a:t>
          </a:r>
        </a:p>
      </dgm:t>
    </dgm:pt>
    <dgm:pt modelId="{CFF0A0D0-B728-4472-8AE3-42C4FE87C979}" type="parTrans" cxnId="{7B1CE06F-11B6-428F-98CB-0CCC59D158D7}">
      <dgm:prSet/>
      <dgm:spPr/>
      <dgm:t>
        <a:bodyPr/>
        <a:lstStyle/>
        <a:p>
          <a:endParaRPr lang="en-US"/>
        </a:p>
      </dgm:t>
    </dgm:pt>
    <dgm:pt modelId="{A2264438-D9B9-4C54-9539-30E3C7ADE0EF}" type="sibTrans" cxnId="{7B1CE06F-11B6-428F-98CB-0CCC59D158D7}">
      <dgm:prSet/>
      <dgm:spPr/>
      <dgm:t>
        <a:bodyPr/>
        <a:lstStyle/>
        <a:p>
          <a:endParaRPr lang="en-US"/>
        </a:p>
      </dgm:t>
    </dgm:pt>
    <dgm:pt modelId="{319A2A3E-CBFE-4599-90FB-36B5AD00FD72}">
      <dgm:prSet/>
      <dgm:spPr/>
      <dgm:t>
        <a:bodyPr/>
        <a:lstStyle/>
        <a:p>
          <a:pPr>
            <a:defRPr b="1"/>
          </a:pPr>
          <a:r>
            <a:rPr lang="en-US"/>
            <a:t>Marketing and Sales</a:t>
          </a:r>
        </a:p>
      </dgm:t>
    </dgm:pt>
    <dgm:pt modelId="{0EE0C638-8DC8-4B70-BC83-C505E4FFEB71}" type="parTrans" cxnId="{1B1DA3FE-226C-4115-AEA6-FDD3E1B972D6}">
      <dgm:prSet/>
      <dgm:spPr/>
      <dgm:t>
        <a:bodyPr/>
        <a:lstStyle/>
        <a:p>
          <a:endParaRPr lang="en-US"/>
        </a:p>
      </dgm:t>
    </dgm:pt>
    <dgm:pt modelId="{8970EC72-2CD5-42F3-B1BD-CEB54B09846B}" type="sibTrans" cxnId="{1B1DA3FE-226C-4115-AEA6-FDD3E1B972D6}">
      <dgm:prSet/>
      <dgm:spPr/>
      <dgm:t>
        <a:bodyPr/>
        <a:lstStyle/>
        <a:p>
          <a:endParaRPr lang="en-US"/>
        </a:p>
      </dgm:t>
    </dgm:pt>
    <dgm:pt modelId="{9667459A-0B3F-46A6-A970-09C36DA39DF0}">
      <dgm:prSet/>
      <dgm:spPr/>
      <dgm:t>
        <a:bodyPr/>
        <a:lstStyle/>
        <a:p>
          <a:r>
            <a:rPr lang="en-US"/>
            <a:t>Personalized recommendations</a:t>
          </a:r>
        </a:p>
      </dgm:t>
    </dgm:pt>
    <dgm:pt modelId="{25274F04-2283-4234-B3C9-E8D2B1E7C943}" type="parTrans" cxnId="{3E17EED2-01BA-4DFC-8403-CD6D16845D22}">
      <dgm:prSet/>
      <dgm:spPr/>
      <dgm:t>
        <a:bodyPr/>
        <a:lstStyle/>
        <a:p>
          <a:endParaRPr lang="en-US"/>
        </a:p>
      </dgm:t>
    </dgm:pt>
    <dgm:pt modelId="{0326E537-5C34-4AAB-B99D-44D7F0A98A56}" type="sibTrans" cxnId="{3E17EED2-01BA-4DFC-8403-CD6D16845D22}">
      <dgm:prSet/>
      <dgm:spPr/>
      <dgm:t>
        <a:bodyPr/>
        <a:lstStyle/>
        <a:p>
          <a:endParaRPr lang="en-US"/>
        </a:p>
      </dgm:t>
    </dgm:pt>
    <dgm:pt modelId="{BB069933-8356-43AB-8CA8-18D4DEE45CAD}">
      <dgm:prSet/>
      <dgm:spPr/>
      <dgm:t>
        <a:bodyPr/>
        <a:lstStyle/>
        <a:p>
          <a:r>
            <a:rPr lang="en-US"/>
            <a:t>Predictive analytics for customer behavior</a:t>
          </a:r>
        </a:p>
      </dgm:t>
    </dgm:pt>
    <dgm:pt modelId="{AD20B781-08DC-4EE7-88E4-3B4CFC8C22E2}" type="parTrans" cxnId="{22F77139-ABC9-4E53-92EE-8951FC34CEB8}">
      <dgm:prSet/>
      <dgm:spPr/>
      <dgm:t>
        <a:bodyPr/>
        <a:lstStyle/>
        <a:p>
          <a:endParaRPr lang="en-US"/>
        </a:p>
      </dgm:t>
    </dgm:pt>
    <dgm:pt modelId="{03EAFF1C-E255-4317-B642-1ED8E55243D8}" type="sibTrans" cxnId="{22F77139-ABC9-4E53-92EE-8951FC34CEB8}">
      <dgm:prSet/>
      <dgm:spPr/>
      <dgm:t>
        <a:bodyPr/>
        <a:lstStyle/>
        <a:p>
          <a:endParaRPr lang="en-US"/>
        </a:p>
      </dgm:t>
    </dgm:pt>
    <dgm:pt modelId="{CFF1FFA0-60C3-4725-9065-8CA01D40E57B}">
      <dgm:prSet/>
      <dgm:spPr/>
      <dgm:t>
        <a:bodyPr/>
        <a:lstStyle/>
        <a:p>
          <a:pPr>
            <a:defRPr b="1"/>
          </a:pPr>
          <a:r>
            <a:rPr lang="en-US"/>
            <a:t>Finance</a:t>
          </a:r>
        </a:p>
      </dgm:t>
    </dgm:pt>
    <dgm:pt modelId="{9625EECD-23A1-4890-AD73-F7D16A0AE603}" type="parTrans" cxnId="{DB8490A5-BC02-4E2B-BE15-E1C37D43BBAB}">
      <dgm:prSet/>
      <dgm:spPr/>
      <dgm:t>
        <a:bodyPr/>
        <a:lstStyle/>
        <a:p>
          <a:endParaRPr lang="en-US"/>
        </a:p>
      </dgm:t>
    </dgm:pt>
    <dgm:pt modelId="{68112004-C7A6-4D87-B039-17673C5FA587}" type="sibTrans" cxnId="{DB8490A5-BC02-4E2B-BE15-E1C37D43BBAB}">
      <dgm:prSet/>
      <dgm:spPr/>
      <dgm:t>
        <a:bodyPr/>
        <a:lstStyle/>
        <a:p>
          <a:endParaRPr lang="en-US"/>
        </a:p>
      </dgm:t>
    </dgm:pt>
    <dgm:pt modelId="{FD2900EA-7EA4-4B51-9FB4-1914FC128C01}">
      <dgm:prSet/>
      <dgm:spPr/>
      <dgm:t>
        <a:bodyPr/>
        <a:lstStyle/>
        <a:p>
          <a:r>
            <a:rPr lang="en-US"/>
            <a:t>Fraud detection and credit scoring</a:t>
          </a:r>
        </a:p>
      </dgm:t>
    </dgm:pt>
    <dgm:pt modelId="{F65B8C5A-F9CA-4D09-A4D8-841AD291768F}" type="parTrans" cxnId="{29B4DB71-5B26-4EBE-903F-9105A49A36F0}">
      <dgm:prSet/>
      <dgm:spPr/>
      <dgm:t>
        <a:bodyPr/>
        <a:lstStyle/>
        <a:p>
          <a:endParaRPr lang="en-US"/>
        </a:p>
      </dgm:t>
    </dgm:pt>
    <dgm:pt modelId="{A6451136-D487-4363-8338-D5468CFB8BEA}" type="sibTrans" cxnId="{29B4DB71-5B26-4EBE-903F-9105A49A36F0}">
      <dgm:prSet/>
      <dgm:spPr/>
      <dgm:t>
        <a:bodyPr/>
        <a:lstStyle/>
        <a:p>
          <a:endParaRPr lang="en-US"/>
        </a:p>
      </dgm:t>
    </dgm:pt>
    <dgm:pt modelId="{BDFC700D-A423-4571-8FCC-130741795611}">
      <dgm:prSet/>
      <dgm:spPr/>
      <dgm:t>
        <a:bodyPr/>
        <a:lstStyle/>
        <a:p>
          <a:r>
            <a:rPr lang="en-US"/>
            <a:t>Algorithmic Trading</a:t>
          </a:r>
        </a:p>
      </dgm:t>
    </dgm:pt>
    <dgm:pt modelId="{FB66E0EA-46DC-4FC7-A09B-CE4A39A95D0D}" type="parTrans" cxnId="{BD90BA28-8E76-4890-B45B-6A068CBA0480}">
      <dgm:prSet/>
      <dgm:spPr/>
      <dgm:t>
        <a:bodyPr/>
        <a:lstStyle/>
        <a:p>
          <a:endParaRPr lang="en-US"/>
        </a:p>
      </dgm:t>
    </dgm:pt>
    <dgm:pt modelId="{1CDB9A52-56C2-4473-85AC-2FF06C0787C0}" type="sibTrans" cxnId="{BD90BA28-8E76-4890-B45B-6A068CBA0480}">
      <dgm:prSet/>
      <dgm:spPr/>
      <dgm:t>
        <a:bodyPr/>
        <a:lstStyle/>
        <a:p>
          <a:endParaRPr lang="en-US"/>
        </a:p>
      </dgm:t>
    </dgm:pt>
    <dgm:pt modelId="{8F788D8E-8B7A-49EE-828F-DFA59CC6A7BE}">
      <dgm:prSet/>
      <dgm:spPr/>
      <dgm:t>
        <a:bodyPr/>
        <a:lstStyle/>
        <a:p>
          <a:pPr>
            <a:defRPr b="1"/>
          </a:pPr>
          <a:r>
            <a:rPr lang="en-US"/>
            <a:t>Operations &amp; Supply Chain Management</a:t>
          </a:r>
        </a:p>
      </dgm:t>
    </dgm:pt>
    <dgm:pt modelId="{9E7A72D6-A435-4C9A-B845-294EAC598B29}" type="parTrans" cxnId="{FE4A3756-BDB2-465C-97FA-5E72EABBE09F}">
      <dgm:prSet/>
      <dgm:spPr/>
      <dgm:t>
        <a:bodyPr/>
        <a:lstStyle/>
        <a:p>
          <a:endParaRPr lang="en-US"/>
        </a:p>
      </dgm:t>
    </dgm:pt>
    <dgm:pt modelId="{3591AE7F-A602-4116-B7BE-E2D089EF084F}" type="sibTrans" cxnId="{FE4A3756-BDB2-465C-97FA-5E72EABBE09F}">
      <dgm:prSet/>
      <dgm:spPr/>
      <dgm:t>
        <a:bodyPr/>
        <a:lstStyle/>
        <a:p>
          <a:endParaRPr lang="en-US"/>
        </a:p>
      </dgm:t>
    </dgm:pt>
    <dgm:pt modelId="{9F118CE2-10BE-4289-A027-E45D27F5F9A0}">
      <dgm:prSet/>
      <dgm:spPr/>
      <dgm:t>
        <a:bodyPr/>
        <a:lstStyle/>
        <a:p>
          <a:r>
            <a:rPr lang="en-US"/>
            <a:t>Inventory Optimization</a:t>
          </a:r>
        </a:p>
      </dgm:t>
    </dgm:pt>
    <dgm:pt modelId="{8EB0C081-443C-46E1-A43C-E1205E6BAD66}" type="parTrans" cxnId="{DF0EE3B8-90BD-4A9E-8CE4-D1A8BC09B341}">
      <dgm:prSet/>
      <dgm:spPr/>
      <dgm:t>
        <a:bodyPr/>
        <a:lstStyle/>
        <a:p>
          <a:endParaRPr lang="en-US"/>
        </a:p>
      </dgm:t>
    </dgm:pt>
    <dgm:pt modelId="{472C9B86-25BF-4B2E-91DF-79A3C22A91A8}" type="sibTrans" cxnId="{DF0EE3B8-90BD-4A9E-8CE4-D1A8BC09B341}">
      <dgm:prSet/>
      <dgm:spPr/>
      <dgm:t>
        <a:bodyPr/>
        <a:lstStyle/>
        <a:p>
          <a:endParaRPr lang="en-US"/>
        </a:p>
      </dgm:t>
    </dgm:pt>
    <dgm:pt modelId="{B81752B0-928E-48B0-99CE-4D85DDE9BD15}">
      <dgm:prSet/>
      <dgm:spPr/>
      <dgm:t>
        <a:bodyPr/>
        <a:lstStyle/>
        <a:p>
          <a:r>
            <a:rPr lang="en-US"/>
            <a:t>Predictive Maintenance for Equipment</a:t>
          </a:r>
        </a:p>
      </dgm:t>
    </dgm:pt>
    <dgm:pt modelId="{37F327B5-5B39-4F4C-B3C2-45467E71C5B2}" type="parTrans" cxnId="{F7A13901-E53C-4F93-967F-BF5B43E4E771}">
      <dgm:prSet/>
      <dgm:spPr/>
      <dgm:t>
        <a:bodyPr/>
        <a:lstStyle/>
        <a:p>
          <a:endParaRPr lang="en-US"/>
        </a:p>
      </dgm:t>
    </dgm:pt>
    <dgm:pt modelId="{5F18F0DC-339F-4CB8-B769-B2960321DFAB}" type="sibTrans" cxnId="{F7A13901-E53C-4F93-967F-BF5B43E4E771}">
      <dgm:prSet/>
      <dgm:spPr/>
      <dgm:t>
        <a:bodyPr/>
        <a:lstStyle/>
        <a:p>
          <a:endParaRPr lang="en-US"/>
        </a:p>
      </dgm:t>
    </dgm:pt>
    <dgm:pt modelId="{2D9FDE1F-5852-4905-8802-38E750CE7BB8}" type="pres">
      <dgm:prSet presAssocID="{2A6FF5C7-2FEF-414D-A6B1-3344BEFF4215}" presName="root" presStyleCnt="0">
        <dgm:presLayoutVars>
          <dgm:dir/>
          <dgm:resizeHandles val="exact"/>
        </dgm:presLayoutVars>
      </dgm:prSet>
      <dgm:spPr/>
    </dgm:pt>
    <dgm:pt modelId="{5AED9B45-2665-4659-93BA-A7B2A915BF84}" type="pres">
      <dgm:prSet presAssocID="{C0E101E9-E58F-4EEE-8D35-C51F470F590B}" presName="compNode" presStyleCnt="0"/>
      <dgm:spPr/>
    </dgm:pt>
    <dgm:pt modelId="{F025F691-D710-4AF5-9F01-4C39B7A660E5}" type="pres">
      <dgm:prSet presAssocID="{C0E101E9-E58F-4EEE-8D35-C51F470F590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246D12EF-42C4-4CFD-8502-1523CF1C579B}" type="pres">
      <dgm:prSet presAssocID="{C0E101E9-E58F-4EEE-8D35-C51F470F590B}" presName="iconSpace" presStyleCnt="0"/>
      <dgm:spPr/>
    </dgm:pt>
    <dgm:pt modelId="{BC070F0A-1719-4D80-B601-6968485B2E27}" type="pres">
      <dgm:prSet presAssocID="{C0E101E9-E58F-4EEE-8D35-C51F470F590B}" presName="parTx" presStyleLbl="revTx" presStyleIdx="0" presStyleCnt="8">
        <dgm:presLayoutVars>
          <dgm:chMax val="0"/>
          <dgm:chPref val="0"/>
        </dgm:presLayoutVars>
      </dgm:prSet>
      <dgm:spPr/>
    </dgm:pt>
    <dgm:pt modelId="{A07C573C-2488-48C4-87BE-A471BE3C4678}" type="pres">
      <dgm:prSet presAssocID="{C0E101E9-E58F-4EEE-8D35-C51F470F590B}" presName="txSpace" presStyleCnt="0"/>
      <dgm:spPr/>
    </dgm:pt>
    <dgm:pt modelId="{C635DCC0-5B4E-4569-9CFA-F0EC237C1103}" type="pres">
      <dgm:prSet presAssocID="{C0E101E9-E58F-4EEE-8D35-C51F470F590B}" presName="desTx" presStyleLbl="revTx" presStyleIdx="1" presStyleCnt="8">
        <dgm:presLayoutVars/>
      </dgm:prSet>
      <dgm:spPr/>
    </dgm:pt>
    <dgm:pt modelId="{0358D585-181D-477B-B949-17C05022FD45}" type="pres">
      <dgm:prSet presAssocID="{8BC8D014-1483-4EB2-BCA9-D5683E462D49}" presName="sibTrans" presStyleCnt="0"/>
      <dgm:spPr/>
    </dgm:pt>
    <dgm:pt modelId="{1902FB67-7283-4219-BE58-B3638DF8D718}" type="pres">
      <dgm:prSet presAssocID="{319A2A3E-CBFE-4599-90FB-36B5AD00FD72}" presName="compNode" presStyleCnt="0"/>
      <dgm:spPr/>
    </dgm:pt>
    <dgm:pt modelId="{15F09BCF-C7F0-4721-B654-B52A1977AF5B}" type="pres">
      <dgm:prSet presAssocID="{319A2A3E-CBFE-4599-90FB-36B5AD00FD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C4E73FF-D8DB-4A9D-8964-D82A7A90B30B}" type="pres">
      <dgm:prSet presAssocID="{319A2A3E-CBFE-4599-90FB-36B5AD00FD72}" presName="iconSpace" presStyleCnt="0"/>
      <dgm:spPr/>
    </dgm:pt>
    <dgm:pt modelId="{CC3DF6F7-8099-443C-8EC3-590D6781B09A}" type="pres">
      <dgm:prSet presAssocID="{319A2A3E-CBFE-4599-90FB-36B5AD00FD72}" presName="parTx" presStyleLbl="revTx" presStyleIdx="2" presStyleCnt="8">
        <dgm:presLayoutVars>
          <dgm:chMax val="0"/>
          <dgm:chPref val="0"/>
        </dgm:presLayoutVars>
      </dgm:prSet>
      <dgm:spPr/>
    </dgm:pt>
    <dgm:pt modelId="{597FCB1C-A9C7-45E4-AF1B-5C74040B476F}" type="pres">
      <dgm:prSet presAssocID="{319A2A3E-CBFE-4599-90FB-36B5AD00FD72}" presName="txSpace" presStyleCnt="0"/>
      <dgm:spPr/>
    </dgm:pt>
    <dgm:pt modelId="{7D96ECA6-659F-4D96-8A28-A7C14F8E4BED}" type="pres">
      <dgm:prSet presAssocID="{319A2A3E-CBFE-4599-90FB-36B5AD00FD72}" presName="desTx" presStyleLbl="revTx" presStyleIdx="3" presStyleCnt="8">
        <dgm:presLayoutVars/>
      </dgm:prSet>
      <dgm:spPr/>
    </dgm:pt>
    <dgm:pt modelId="{ACAF33DF-31B3-4144-9C2D-9818F73E1E24}" type="pres">
      <dgm:prSet presAssocID="{8970EC72-2CD5-42F3-B1BD-CEB54B09846B}" presName="sibTrans" presStyleCnt="0"/>
      <dgm:spPr/>
    </dgm:pt>
    <dgm:pt modelId="{744C1C7D-FE5D-4C93-A377-0D7FB62504D5}" type="pres">
      <dgm:prSet presAssocID="{CFF1FFA0-60C3-4725-9065-8CA01D40E57B}" presName="compNode" presStyleCnt="0"/>
      <dgm:spPr/>
    </dgm:pt>
    <dgm:pt modelId="{DFFB684B-8D9F-42E2-A6A4-F726592B56F2}" type="pres">
      <dgm:prSet presAssocID="{CFF1FFA0-60C3-4725-9065-8CA01D40E57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40D1D029-DC1D-415A-AF15-FE427768F5C2}" type="pres">
      <dgm:prSet presAssocID="{CFF1FFA0-60C3-4725-9065-8CA01D40E57B}" presName="iconSpace" presStyleCnt="0"/>
      <dgm:spPr/>
    </dgm:pt>
    <dgm:pt modelId="{631CF775-C16A-418D-8EF3-F40EFE23FC34}" type="pres">
      <dgm:prSet presAssocID="{CFF1FFA0-60C3-4725-9065-8CA01D40E57B}" presName="parTx" presStyleLbl="revTx" presStyleIdx="4" presStyleCnt="8">
        <dgm:presLayoutVars>
          <dgm:chMax val="0"/>
          <dgm:chPref val="0"/>
        </dgm:presLayoutVars>
      </dgm:prSet>
      <dgm:spPr/>
    </dgm:pt>
    <dgm:pt modelId="{30F43E26-187C-4E30-9F71-4D3DEDD11512}" type="pres">
      <dgm:prSet presAssocID="{CFF1FFA0-60C3-4725-9065-8CA01D40E57B}" presName="txSpace" presStyleCnt="0"/>
      <dgm:spPr/>
    </dgm:pt>
    <dgm:pt modelId="{132BF80B-400A-4E48-854B-D01447176632}" type="pres">
      <dgm:prSet presAssocID="{CFF1FFA0-60C3-4725-9065-8CA01D40E57B}" presName="desTx" presStyleLbl="revTx" presStyleIdx="5" presStyleCnt="8">
        <dgm:presLayoutVars/>
      </dgm:prSet>
      <dgm:spPr/>
    </dgm:pt>
    <dgm:pt modelId="{D045A4E4-79EC-47E0-9DD9-13959C5A7436}" type="pres">
      <dgm:prSet presAssocID="{68112004-C7A6-4D87-B039-17673C5FA587}" presName="sibTrans" presStyleCnt="0"/>
      <dgm:spPr/>
    </dgm:pt>
    <dgm:pt modelId="{9550E251-F64B-4CC3-8B0E-3BE0118CC1B4}" type="pres">
      <dgm:prSet presAssocID="{8F788D8E-8B7A-49EE-828F-DFA59CC6A7BE}" presName="compNode" presStyleCnt="0"/>
      <dgm:spPr/>
    </dgm:pt>
    <dgm:pt modelId="{347503A0-E038-4838-91F6-250AA5BA75A6}" type="pres">
      <dgm:prSet presAssocID="{8F788D8E-8B7A-49EE-828F-DFA59CC6A7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3C36B8E1-555E-415B-8A1E-81069E065163}" type="pres">
      <dgm:prSet presAssocID="{8F788D8E-8B7A-49EE-828F-DFA59CC6A7BE}" presName="iconSpace" presStyleCnt="0"/>
      <dgm:spPr/>
    </dgm:pt>
    <dgm:pt modelId="{A0360DD9-8C93-4417-89F4-B4AF21F7E6AE}" type="pres">
      <dgm:prSet presAssocID="{8F788D8E-8B7A-49EE-828F-DFA59CC6A7BE}" presName="parTx" presStyleLbl="revTx" presStyleIdx="6" presStyleCnt="8">
        <dgm:presLayoutVars>
          <dgm:chMax val="0"/>
          <dgm:chPref val="0"/>
        </dgm:presLayoutVars>
      </dgm:prSet>
      <dgm:spPr/>
    </dgm:pt>
    <dgm:pt modelId="{BBBB191C-5A16-4884-92D7-0CC140499DBB}" type="pres">
      <dgm:prSet presAssocID="{8F788D8E-8B7A-49EE-828F-DFA59CC6A7BE}" presName="txSpace" presStyleCnt="0"/>
      <dgm:spPr/>
    </dgm:pt>
    <dgm:pt modelId="{4483B9B9-88BD-4BAA-A37D-EBA81A4C6C63}" type="pres">
      <dgm:prSet presAssocID="{8F788D8E-8B7A-49EE-828F-DFA59CC6A7BE}" presName="desTx" presStyleLbl="revTx" presStyleIdx="7" presStyleCnt="8">
        <dgm:presLayoutVars/>
      </dgm:prSet>
      <dgm:spPr/>
    </dgm:pt>
  </dgm:ptLst>
  <dgm:cxnLst>
    <dgm:cxn modelId="{F7A13901-E53C-4F93-967F-BF5B43E4E771}" srcId="{8F788D8E-8B7A-49EE-828F-DFA59CC6A7BE}" destId="{B81752B0-928E-48B0-99CE-4D85DDE9BD15}" srcOrd="1" destOrd="0" parTransId="{37F327B5-5B39-4F4C-B3C2-45467E71C5B2}" sibTransId="{5F18F0DC-339F-4CB8-B769-B2960321DFAB}"/>
    <dgm:cxn modelId="{A3788205-9997-4314-86E3-C8E80DB1203D}" type="presOf" srcId="{9F118CE2-10BE-4289-A027-E45D27F5F9A0}" destId="{4483B9B9-88BD-4BAA-A37D-EBA81A4C6C63}" srcOrd="0" destOrd="0" presId="urn:microsoft.com/office/officeart/2018/5/layout/CenteredIconLabelDescriptionList"/>
    <dgm:cxn modelId="{346F1E23-315A-4DA1-9DFA-D48934686582}" type="presOf" srcId="{319A2A3E-CBFE-4599-90FB-36B5AD00FD72}" destId="{CC3DF6F7-8099-443C-8EC3-590D6781B09A}" srcOrd="0" destOrd="0" presId="urn:microsoft.com/office/officeart/2018/5/layout/CenteredIconLabelDescriptionList"/>
    <dgm:cxn modelId="{BD90BA28-8E76-4890-B45B-6A068CBA0480}" srcId="{CFF1FFA0-60C3-4725-9065-8CA01D40E57B}" destId="{BDFC700D-A423-4571-8FCC-130741795611}" srcOrd="1" destOrd="0" parTransId="{FB66E0EA-46DC-4FC7-A09B-CE4A39A95D0D}" sibTransId="{1CDB9A52-56C2-4473-85AC-2FF06C0787C0}"/>
    <dgm:cxn modelId="{22F77139-ABC9-4E53-92EE-8951FC34CEB8}" srcId="{319A2A3E-CBFE-4599-90FB-36B5AD00FD72}" destId="{BB069933-8356-43AB-8CA8-18D4DEE45CAD}" srcOrd="1" destOrd="0" parTransId="{AD20B781-08DC-4EE7-88E4-3B4CFC8C22E2}" sibTransId="{03EAFF1C-E255-4317-B642-1ED8E55243D8}"/>
    <dgm:cxn modelId="{7C64CA41-EB0F-43B3-881D-D9360D65D0F0}" type="presOf" srcId="{FD2900EA-7EA4-4B51-9FB4-1914FC128C01}" destId="{132BF80B-400A-4E48-854B-D01447176632}" srcOrd="0" destOrd="0" presId="urn:microsoft.com/office/officeart/2018/5/layout/CenteredIconLabelDescriptionList"/>
    <dgm:cxn modelId="{B9D34D43-3813-4C46-A8AB-10DD22FE933B}" type="presOf" srcId="{C0E101E9-E58F-4EEE-8D35-C51F470F590B}" destId="{BC070F0A-1719-4D80-B601-6968485B2E27}" srcOrd="0" destOrd="0" presId="urn:microsoft.com/office/officeart/2018/5/layout/CenteredIconLabelDescriptionList"/>
    <dgm:cxn modelId="{7B1CE06F-11B6-428F-98CB-0CCC59D158D7}" srcId="{C0E101E9-E58F-4EEE-8D35-C51F470F590B}" destId="{956F72A0-1F59-4B54-82D7-50E38F439650}" srcOrd="0" destOrd="0" parTransId="{CFF0A0D0-B728-4472-8AE3-42C4FE87C979}" sibTransId="{A2264438-D9B9-4C54-9539-30E3C7ADE0EF}"/>
    <dgm:cxn modelId="{29B4DB71-5B26-4EBE-903F-9105A49A36F0}" srcId="{CFF1FFA0-60C3-4725-9065-8CA01D40E57B}" destId="{FD2900EA-7EA4-4B51-9FB4-1914FC128C01}" srcOrd="0" destOrd="0" parTransId="{F65B8C5A-F9CA-4D09-A4D8-841AD291768F}" sibTransId="{A6451136-D487-4363-8338-D5468CFB8BEA}"/>
    <dgm:cxn modelId="{C23AAE75-442E-45CC-BEF0-8ECC8D1978E3}" srcId="{2A6FF5C7-2FEF-414D-A6B1-3344BEFF4215}" destId="{C0E101E9-E58F-4EEE-8D35-C51F470F590B}" srcOrd="0" destOrd="0" parTransId="{15D3F3D9-4E41-409D-9ABA-1CFB71452AB4}" sibTransId="{8BC8D014-1483-4EB2-BCA9-D5683E462D49}"/>
    <dgm:cxn modelId="{FE4A3756-BDB2-465C-97FA-5E72EABBE09F}" srcId="{2A6FF5C7-2FEF-414D-A6B1-3344BEFF4215}" destId="{8F788D8E-8B7A-49EE-828F-DFA59CC6A7BE}" srcOrd="3" destOrd="0" parTransId="{9E7A72D6-A435-4C9A-B845-294EAC598B29}" sibTransId="{3591AE7F-A602-4116-B7BE-E2D089EF084F}"/>
    <dgm:cxn modelId="{48D22B84-7B02-4061-A98A-BB7AF594B2DE}" type="presOf" srcId="{956F72A0-1F59-4B54-82D7-50E38F439650}" destId="{C635DCC0-5B4E-4569-9CFA-F0EC237C1103}" srcOrd="0" destOrd="0" presId="urn:microsoft.com/office/officeart/2018/5/layout/CenteredIconLabelDescriptionList"/>
    <dgm:cxn modelId="{8110429F-398F-4842-B12C-2E76ACB85B6E}" type="presOf" srcId="{9667459A-0B3F-46A6-A970-09C36DA39DF0}" destId="{7D96ECA6-659F-4D96-8A28-A7C14F8E4BED}" srcOrd="0" destOrd="0" presId="urn:microsoft.com/office/officeart/2018/5/layout/CenteredIconLabelDescriptionList"/>
    <dgm:cxn modelId="{DB8490A5-BC02-4E2B-BE15-E1C37D43BBAB}" srcId="{2A6FF5C7-2FEF-414D-A6B1-3344BEFF4215}" destId="{CFF1FFA0-60C3-4725-9065-8CA01D40E57B}" srcOrd="2" destOrd="0" parTransId="{9625EECD-23A1-4890-AD73-F7D16A0AE603}" sibTransId="{68112004-C7A6-4D87-B039-17673C5FA587}"/>
    <dgm:cxn modelId="{454F5CB7-8B73-4D45-8B56-0CB9AB475C54}" type="presOf" srcId="{BB069933-8356-43AB-8CA8-18D4DEE45CAD}" destId="{7D96ECA6-659F-4D96-8A28-A7C14F8E4BED}" srcOrd="0" destOrd="1" presId="urn:microsoft.com/office/officeart/2018/5/layout/CenteredIconLabelDescriptionList"/>
    <dgm:cxn modelId="{DF0EE3B8-90BD-4A9E-8CE4-D1A8BC09B341}" srcId="{8F788D8E-8B7A-49EE-828F-DFA59CC6A7BE}" destId="{9F118CE2-10BE-4289-A027-E45D27F5F9A0}" srcOrd="0" destOrd="0" parTransId="{8EB0C081-443C-46E1-A43C-E1205E6BAD66}" sibTransId="{472C9B86-25BF-4B2E-91DF-79A3C22A91A8}"/>
    <dgm:cxn modelId="{644A22BD-E8C9-438D-AA30-764296EA6DA8}" type="presOf" srcId="{CFF1FFA0-60C3-4725-9065-8CA01D40E57B}" destId="{631CF775-C16A-418D-8EF3-F40EFE23FC34}" srcOrd="0" destOrd="0" presId="urn:microsoft.com/office/officeart/2018/5/layout/CenteredIconLabelDescriptionList"/>
    <dgm:cxn modelId="{037B91BD-F7AB-4F3B-853B-4147128EF814}" type="presOf" srcId="{2A6FF5C7-2FEF-414D-A6B1-3344BEFF4215}" destId="{2D9FDE1F-5852-4905-8802-38E750CE7BB8}" srcOrd="0" destOrd="0" presId="urn:microsoft.com/office/officeart/2018/5/layout/CenteredIconLabelDescriptionList"/>
    <dgm:cxn modelId="{70F813D1-7D75-40CA-8447-FA4BD71F8968}" type="presOf" srcId="{BDFC700D-A423-4571-8FCC-130741795611}" destId="{132BF80B-400A-4E48-854B-D01447176632}" srcOrd="0" destOrd="1" presId="urn:microsoft.com/office/officeart/2018/5/layout/CenteredIconLabelDescriptionList"/>
    <dgm:cxn modelId="{3E17EED2-01BA-4DFC-8403-CD6D16845D22}" srcId="{319A2A3E-CBFE-4599-90FB-36B5AD00FD72}" destId="{9667459A-0B3F-46A6-A970-09C36DA39DF0}" srcOrd="0" destOrd="0" parTransId="{25274F04-2283-4234-B3C9-E8D2B1E7C943}" sibTransId="{0326E537-5C34-4AAB-B99D-44D7F0A98A56}"/>
    <dgm:cxn modelId="{930EDFDE-3A3F-4FC1-8A6D-CF2F3A6C917C}" type="presOf" srcId="{8F788D8E-8B7A-49EE-828F-DFA59CC6A7BE}" destId="{A0360DD9-8C93-4417-89F4-B4AF21F7E6AE}" srcOrd="0" destOrd="0" presId="urn:microsoft.com/office/officeart/2018/5/layout/CenteredIconLabelDescriptionList"/>
    <dgm:cxn modelId="{8F0AF0F1-6B12-4F69-A7ED-A678E91616DB}" type="presOf" srcId="{B81752B0-928E-48B0-99CE-4D85DDE9BD15}" destId="{4483B9B9-88BD-4BAA-A37D-EBA81A4C6C63}" srcOrd="0" destOrd="1" presId="urn:microsoft.com/office/officeart/2018/5/layout/CenteredIconLabelDescriptionList"/>
    <dgm:cxn modelId="{1B1DA3FE-226C-4115-AEA6-FDD3E1B972D6}" srcId="{2A6FF5C7-2FEF-414D-A6B1-3344BEFF4215}" destId="{319A2A3E-CBFE-4599-90FB-36B5AD00FD72}" srcOrd="1" destOrd="0" parTransId="{0EE0C638-8DC8-4B70-BC83-C505E4FFEB71}" sibTransId="{8970EC72-2CD5-42F3-B1BD-CEB54B09846B}"/>
    <dgm:cxn modelId="{538FDA0C-3F28-438A-B158-794EB17FF664}" type="presParOf" srcId="{2D9FDE1F-5852-4905-8802-38E750CE7BB8}" destId="{5AED9B45-2665-4659-93BA-A7B2A915BF84}" srcOrd="0" destOrd="0" presId="urn:microsoft.com/office/officeart/2018/5/layout/CenteredIconLabelDescriptionList"/>
    <dgm:cxn modelId="{F33DB5EF-6B2A-427C-9177-FB924578994A}" type="presParOf" srcId="{5AED9B45-2665-4659-93BA-A7B2A915BF84}" destId="{F025F691-D710-4AF5-9F01-4C39B7A660E5}" srcOrd="0" destOrd="0" presId="urn:microsoft.com/office/officeart/2018/5/layout/CenteredIconLabelDescriptionList"/>
    <dgm:cxn modelId="{0AA50E3D-758C-4AB7-982D-A2850C14BE93}" type="presParOf" srcId="{5AED9B45-2665-4659-93BA-A7B2A915BF84}" destId="{246D12EF-42C4-4CFD-8502-1523CF1C579B}" srcOrd="1" destOrd="0" presId="urn:microsoft.com/office/officeart/2018/5/layout/CenteredIconLabelDescriptionList"/>
    <dgm:cxn modelId="{CC869C0E-A4CC-4265-8FB6-08A6CC23171B}" type="presParOf" srcId="{5AED9B45-2665-4659-93BA-A7B2A915BF84}" destId="{BC070F0A-1719-4D80-B601-6968485B2E27}" srcOrd="2" destOrd="0" presId="urn:microsoft.com/office/officeart/2018/5/layout/CenteredIconLabelDescriptionList"/>
    <dgm:cxn modelId="{233E671C-9DA2-4E42-9C27-7BF095E9E96F}" type="presParOf" srcId="{5AED9B45-2665-4659-93BA-A7B2A915BF84}" destId="{A07C573C-2488-48C4-87BE-A471BE3C4678}" srcOrd="3" destOrd="0" presId="urn:microsoft.com/office/officeart/2018/5/layout/CenteredIconLabelDescriptionList"/>
    <dgm:cxn modelId="{D48D55FD-93E8-490E-830B-12FCD6C36C57}" type="presParOf" srcId="{5AED9B45-2665-4659-93BA-A7B2A915BF84}" destId="{C635DCC0-5B4E-4569-9CFA-F0EC237C1103}" srcOrd="4" destOrd="0" presId="urn:microsoft.com/office/officeart/2018/5/layout/CenteredIconLabelDescriptionList"/>
    <dgm:cxn modelId="{0E411CBD-808A-4D18-8EE7-FC5AFAF40755}" type="presParOf" srcId="{2D9FDE1F-5852-4905-8802-38E750CE7BB8}" destId="{0358D585-181D-477B-B949-17C05022FD45}" srcOrd="1" destOrd="0" presId="urn:microsoft.com/office/officeart/2018/5/layout/CenteredIconLabelDescriptionList"/>
    <dgm:cxn modelId="{C1D7E493-8BAB-4483-8C7A-240050DD607C}" type="presParOf" srcId="{2D9FDE1F-5852-4905-8802-38E750CE7BB8}" destId="{1902FB67-7283-4219-BE58-B3638DF8D718}" srcOrd="2" destOrd="0" presId="urn:microsoft.com/office/officeart/2018/5/layout/CenteredIconLabelDescriptionList"/>
    <dgm:cxn modelId="{B99FCF92-BDEB-408B-AE9E-3482D659C27F}" type="presParOf" srcId="{1902FB67-7283-4219-BE58-B3638DF8D718}" destId="{15F09BCF-C7F0-4721-B654-B52A1977AF5B}" srcOrd="0" destOrd="0" presId="urn:microsoft.com/office/officeart/2018/5/layout/CenteredIconLabelDescriptionList"/>
    <dgm:cxn modelId="{DFE17AF9-DBEF-4270-A103-86EF0C9379F3}" type="presParOf" srcId="{1902FB67-7283-4219-BE58-B3638DF8D718}" destId="{AC4E73FF-D8DB-4A9D-8964-D82A7A90B30B}" srcOrd="1" destOrd="0" presId="urn:microsoft.com/office/officeart/2018/5/layout/CenteredIconLabelDescriptionList"/>
    <dgm:cxn modelId="{F0A306AD-FC17-4B34-B83A-61B827576B5F}" type="presParOf" srcId="{1902FB67-7283-4219-BE58-B3638DF8D718}" destId="{CC3DF6F7-8099-443C-8EC3-590D6781B09A}" srcOrd="2" destOrd="0" presId="urn:microsoft.com/office/officeart/2018/5/layout/CenteredIconLabelDescriptionList"/>
    <dgm:cxn modelId="{AB5C9893-FEAD-499A-AF74-B7BA4AC572C0}" type="presParOf" srcId="{1902FB67-7283-4219-BE58-B3638DF8D718}" destId="{597FCB1C-A9C7-45E4-AF1B-5C74040B476F}" srcOrd="3" destOrd="0" presId="urn:microsoft.com/office/officeart/2018/5/layout/CenteredIconLabelDescriptionList"/>
    <dgm:cxn modelId="{BF566DA4-3C2C-4028-9B85-BF3D5D67BB2C}" type="presParOf" srcId="{1902FB67-7283-4219-BE58-B3638DF8D718}" destId="{7D96ECA6-659F-4D96-8A28-A7C14F8E4BED}" srcOrd="4" destOrd="0" presId="urn:microsoft.com/office/officeart/2018/5/layout/CenteredIconLabelDescriptionList"/>
    <dgm:cxn modelId="{91A09A56-33C0-4A8C-A79F-852D85AAF4B0}" type="presParOf" srcId="{2D9FDE1F-5852-4905-8802-38E750CE7BB8}" destId="{ACAF33DF-31B3-4144-9C2D-9818F73E1E24}" srcOrd="3" destOrd="0" presId="urn:microsoft.com/office/officeart/2018/5/layout/CenteredIconLabelDescriptionList"/>
    <dgm:cxn modelId="{8747B039-811B-4975-8EAE-B4875F5EF981}" type="presParOf" srcId="{2D9FDE1F-5852-4905-8802-38E750CE7BB8}" destId="{744C1C7D-FE5D-4C93-A377-0D7FB62504D5}" srcOrd="4" destOrd="0" presId="urn:microsoft.com/office/officeart/2018/5/layout/CenteredIconLabelDescriptionList"/>
    <dgm:cxn modelId="{F90800BD-6854-4ED7-9D5C-5BE108F39F7E}" type="presParOf" srcId="{744C1C7D-FE5D-4C93-A377-0D7FB62504D5}" destId="{DFFB684B-8D9F-42E2-A6A4-F726592B56F2}" srcOrd="0" destOrd="0" presId="urn:microsoft.com/office/officeart/2018/5/layout/CenteredIconLabelDescriptionList"/>
    <dgm:cxn modelId="{B1A0587C-F30E-4E93-AEEB-AA8B434A5455}" type="presParOf" srcId="{744C1C7D-FE5D-4C93-A377-0D7FB62504D5}" destId="{40D1D029-DC1D-415A-AF15-FE427768F5C2}" srcOrd="1" destOrd="0" presId="urn:microsoft.com/office/officeart/2018/5/layout/CenteredIconLabelDescriptionList"/>
    <dgm:cxn modelId="{8BDA317A-7916-43B5-8892-FEF9CF3B69DA}" type="presParOf" srcId="{744C1C7D-FE5D-4C93-A377-0D7FB62504D5}" destId="{631CF775-C16A-418D-8EF3-F40EFE23FC34}" srcOrd="2" destOrd="0" presId="urn:microsoft.com/office/officeart/2018/5/layout/CenteredIconLabelDescriptionList"/>
    <dgm:cxn modelId="{5E8F931F-5525-48D0-BCE6-BCBD48E024D8}" type="presParOf" srcId="{744C1C7D-FE5D-4C93-A377-0D7FB62504D5}" destId="{30F43E26-187C-4E30-9F71-4D3DEDD11512}" srcOrd="3" destOrd="0" presId="urn:microsoft.com/office/officeart/2018/5/layout/CenteredIconLabelDescriptionList"/>
    <dgm:cxn modelId="{638FA8E8-65EF-441A-AE0A-8AA15747CE63}" type="presParOf" srcId="{744C1C7D-FE5D-4C93-A377-0D7FB62504D5}" destId="{132BF80B-400A-4E48-854B-D01447176632}" srcOrd="4" destOrd="0" presId="urn:microsoft.com/office/officeart/2018/5/layout/CenteredIconLabelDescriptionList"/>
    <dgm:cxn modelId="{E9E6DC9D-83F6-4636-9F37-8B3367E0260C}" type="presParOf" srcId="{2D9FDE1F-5852-4905-8802-38E750CE7BB8}" destId="{D045A4E4-79EC-47E0-9DD9-13959C5A7436}" srcOrd="5" destOrd="0" presId="urn:microsoft.com/office/officeart/2018/5/layout/CenteredIconLabelDescriptionList"/>
    <dgm:cxn modelId="{5E1BECDA-7547-4E01-8CF3-59960F96ADFE}" type="presParOf" srcId="{2D9FDE1F-5852-4905-8802-38E750CE7BB8}" destId="{9550E251-F64B-4CC3-8B0E-3BE0118CC1B4}" srcOrd="6" destOrd="0" presId="urn:microsoft.com/office/officeart/2018/5/layout/CenteredIconLabelDescriptionList"/>
    <dgm:cxn modelId="{FBF75D7F-4777-4E7C-93E8-15660F10C03C}" type="presParOf" srcId="{9550E251-F64B-4CC3-8B0E-3BE0118CC1B4}" destId="{347503A0-E038-4838-91F6-250AA5BA75A6}" srcOrd="0" destOrd="0" presId="urn:microsoft.com/office/officeart/2018/5/layout/CenteredIconLabelDescriptionList"/>
    <dgm:cxn modelId="{0A58E7F4-A123-48F1-959C-DD031B9D8826}" type="presParOf" srcId="{9550E251-F64B-4CC3-8B0E-3BE0118CC1B4}" destId="{3C36B8E1-555E-415B-8A1E-81069E065163}" srcOrd="1" destOrd="0" presId="urn:microsoft.com/office/officeart/2018/5/layout/CenteredIconLabelDescriptionList"/>
    <dgm:cxn modelId="{8A4DE567-4146-4C7A-ACE3-686AE7F76DDE}" type="presParOf" srcId="{9550E251-F64B-4CC3-8B0E-3BE0118CC1B4}" destId="{A0360DD9-8C93-4417-89F4-B4AF21F7E6AE}" srcOrd="2" destOrd="0" presId="urn:microsoft.com/office/officeart/2018/5/layout/CenteredIconLabelDescriptionList"/>
    <dgm:cxn modelId="{8DF8BF3F-A64B-4CFA-9F47-B7FB22A55F32}" type="presParOf" srcId="{9550E251-F64B-4CC3-8B0E-3BE0118CC1B4}" destId="{BBBB191C-5A16-4884-92D7-0CC140499DBB}" srcOrd="3" destOrd="0" presId="urn:microsoft.com/office/officeart/2018/5/layout/CenteredIconLabelDescriptionList"/>
    <dgm:cxn modelId="{9D58DCA8-04F0-4405-9A24-6AF90B2977CA}" type="presParOf" srcId="{9550E251-F64B-4CC3-8B0E-3BE0118CC1B4}" destId="{4483B9B9-88BD-4BAA-A37D-EBA81A4C6C6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DDEDE3-EEE4-4133-952A-FDA4CC5242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B77DF6-72E6-411B-87DE-D495AC5DEBFD}">
      <dgm:prSet/>
      <dgm:spPr/>
      <dgm:t>
        <a:bodyPr/>
        <a:lstStyle/>
        <a:p>
          <a:r>
            <a:rPr lang="en-US"/>
            <a:t>Decision-making</a:t>
          </a:r>
        </a:p>
      </dgm:t>
    </dgm:pt>
    <dgm:pt modelId="{FEB5D806-F1EB-410D-93B3-A417448CE8F6}" type="parTrans" cxnId="{4F5CF66F-3610-4335-94EA-864971F8A356}">
      <dgm:prSet/>
      <dgm:spPr/>
      <dgm:t>
        <a:bodyPr/>
        <a:lstStyle/>
        <a:p>
          <a:endParaRPr lang="en-US"/>
        </a:p>
      </dgm:t>
    </dgm:pt>
    <dgm:pt modelId="{AB97B913-7D95-42C9-82D2-9F0FC9BD473B}" type="sibTrans" cxnId="{4F5CF66F-3610-4335-94EA-864971F8A356}">
      <dgm:prSet/>
      <dgm:spPr/>
      <dgm:t>
        <a:bodyPr/>
        <a:lstStyle/>
        <a:p>
          <a:endParaRPr lang="en-US"/>
        </a:p>
      </dgm:t>
    </dgm:pt>
    <dgm:pt modelId="{F6818997-CE9F-452C-AFFF-6CA0B602F9BB}">
      <dgm:prSet/>
      <dgm:spPr/>
      <dgm:t>
        <a:bodyPr/>
        <a:lstStyle/>
        <a:p>
          <a:r>
            <a:rPr lang="en-US"/>
            <a:t>Using AI insights for better business strategies</a:t>
          </a:r>
        </a:p>
      </dgm:t>
    </dgm:pt>
    <dgm:pt modelId="{B022FA4D-678C-4425-A73B-E6E35B987884}" type="parTrans" cxnId="{5EF668C8-DFFE-443A-85E4-2048AECC0851}">
      <dgm:prSet/>
      <dgm:spPr/>
      <dgm:t>
        <a:bodyPr/>
        <a:lstStyle/>
        <a:p>
          <a:endParaRPr lang="en-US"/>
        </a:p>
      </dgm:t>
    </dgm:pt>
    <dgm:pt modelId="{D34C8D6E-F286-47DC-B371-DC322A535E0B}" type="sibTrans" cxnId="{5EF668C8-DFFE-443A-85E4-2048AECC0851}">
      <dgm:prSet/>
      <dgm:spPr/>
      <dgm:t>
        <a:bodyPr/>
        <a:lstStyle/>
        <a:p>
          <a:endParaRPr lang="en-US"/>
        </a:p>
      </dgm:t>
    </dgm:pt>
    <dgm:pt modelId="{09863224-74E2-4DE8-A3FF-9641D108D40B}">
      <dgm:prSet/>
      <dgm:spPr/>
      <dgm:t>
        <a:bodyPr/>
        <a:lstStyle/>
        <a:p>
          <a:r>
            <a:rPr lang="en-US"/>
            <a:t>Automation</a:t>
          </a:r>
        </a:p>
      </dgm:t>
    </dgm:pt>
    <dgm:pt modelId="{61BE5AC8-E1FF-48B8-859B-8ECAF53B8DBE}" type="parTrans" cxnId="{3B1D4CE2-8883-4537-BD12-3D2691B6F248}">
      <dgm:prSet/>
      <dgm:spPr/>
      <dgm:t>
        <a:bodyPr/>
        <a:lstStyle/>
        <a:p>
          <a:endParaRPr lang="en-US"/>
        </a:p>
      </dgm:t>
    </dgm:pt>
    <dgm:pt modelId="{CF294644-F29F-4F1B-BF6A-117BF571F431}" type="sibTrans" cxnId="{3B1D4CE2-8883-4537-BD12-3D2691B6F248}">
      <dgm:prSet/>
      <dgm:spPr/>
      <dgm:t>
        <a:bodyPr/>
        <a:lstStyle/>
        <a:p>
          <a:endParaRPr lang="en-US"/>
        </a:p>
      </dgm:t>
    </dgm:pt>
    <dgm:pt modelId="{C1564D4F-4AA3-4717-A019-1951F7727444}">
      <dgm:prSet/>
      <dgm:spPr/>
      <dgm:t>
        <a:bodyPr/>
        <a:lstStyle/>
        <a:p>
          <a:r>
            <a:rPr lang="en-US"/>
            <a:t>Understanding how AI streamlines workflows</a:t>
          </a:r>
        </a:p>
      </dgm:t>
    </dgm:pt>
    <dgm:pt modelId="{DA4BB2CA-AB21-4452-B250-C1C7339BA4F5}" type="parTrans" cxnId="{51240B97-DF7A-4417-BD96-245D536263C6}">
      <dgm:prSet/>
      <dgm:spPr/>
      <dgm:t>
        <a:bodyPr/>
        <a:lstStyle/>
        <a:p>
          <a:endParaRPr lang="en-US"/>
        </a:p>
      </dgm:t>
    </dgm:pt>
    <dgm:pt modelId="{941E457F-0D67-488B-BAF4-264D47A7FBB5}" type="sibTrans" cxnId="{51240B97-DF7A-4417-BD96-245D536263C6}">
      <dgm:prSet/>
      <dgm:spPr/>
      <dgm:t>
        <a:bodyPr/>
        <a:lstStyle/>
        <a:p>
          <a:endParaRPr lang="en-US"/>
        </a:p>
      </dgm:t>
    </dgm:pt>
    <dgm:pt modelId="{5B869E76-AEFE-41DC-BC08-3FC7BDAB5EBF}">
      <dgm:prSet/>
      <dgm:spPr/>
      <dgm:t>
        <a:bodyPr/>
        <a:lstStyle/>
        <a:p>
          <a:r>
            <a:rPr lang="en-US"/>
            <a:t>Collaboration</a:t>
          </a:r>
        </a:p>
      </dgm:t>
    </dgm:pt>
    <dgm:pt modelId="{AC0A161D-B794-4C69-A4F7-BB41EFD1CC18}" type="parTrans" cxnId="{E38EEB26-D575-4B7A-BD19-1F8DC228351F}">
      <dgm:prSet/>
      <dgm:spPr/>
      <dgm:t>
        <a:bodyPr/>
        <a:lstStyle/>
        <a:p>
          <a:endParaRPr lang="en-US"/>
        </a:p>
      </dgm:t>
    </dgm:pt>
    <dgm:pt modelId="{17274F22-2D70-42F9-A9BC-B45538F99FA5}" type="sibTrans" cxnId="{E38EEB26-D575-4B7A-BD19-1F8DC228351F}">
      <dgm:prSet/>
      <dgm:spPr/>
      <dgm:t>
        <a:bodyPr/>
        <a:lstStyle/>
        <a:p>
          <a:endParaRPr lang="en-US"/>
        </a:p>
      </dgm:t>
    </dgm:pt>
    <dgm:pt modelId="{8B3096E7-7128-49F9-82F3-72DD894164C0}">
      <dgm:prSet/>
      <dgm:spPr/>
      <dgm:t>
        <a:bodyPr/>
        <a:lstStyle/>
        <a:p>
          <a:r>
            <a:rPr lang="en-US"/>
            <a:t>Working with data scientists and IT teams to implement AI</a:t>
          </a:r>
        </a:p>
      </dgm:t>
    </dgm:pt>
    <dgm:pt modelId="{3172A3EF-DEB8-4C1B-A9B9-ADA55A3F2078}" type="parTrans" cxnId="{2447686A-4399-461A-8E3E-9D67662BBF89}">
      <dgm:prSet/>
      <dgm:spPr/>
      <dgm:t>
        <a:bodyPr/>
        <a:lstStyle/>
        <a:p>
          <a:endParaRPr lang="en-US"/>
        </a:p>
      </dgm:t>
    </dgm:pt>
    <dgm:pt modelId="{76EDFB43-331D-4F49-ABAF-A167AD79DEEC}" type="sibTrans" cxnId="{2447686A-4399-461A-8E3E-9D67662BBF89}">
      <dgm:prSet/>
      <dgm:spPr/>
      <dgm:t>
        <a:bodyPr/>
        <a:lstStyle/>
        <a:p>
          <a:endParaRPr lang="en-US"/>
        </a:p>
      </dgm:t>
    </dgm:pt>
    <dgm:pt modelId="{06B24B96-3668-49AC-8C2A-3B860998ADB7}">
      <dgm:prSet/>
      <dgm:spPr/>
      <dgm:t>
        <a:bodyPr/>
        <a:lstStyle/>
        <a:p>
          <a:r>
            <a:rPr lang="en-US"/>
            <a:t>Ethical Considerations</a:t>
          </a:r>
        </a:p>
      </dgm:t>
    </dgm:pt>
    <dgm:pt modelId="{AA39DBAF-3FD6-4F50-9799-529CE2FF7878}" type="parTrans" cxnId="{19C50BA9-9396-48D4-8A8E-A45B086230FA}">
      <dgm:prSet/>
      <dgm:spPr/>
      <dgm:t>
        <a:bodyPr/>
        <a:lstStyle/>
        <a:p>
          <a:endParaRPr lang="en-US"/>
        </a:p>
      </dgm:t>
    </dgm:pt>
    <dgm:pt modelId="{12F46636-56D6-412E-8455-D34D95C4BCBF}" type="sibTrans" cxnId="{19C50BA9-9396-48D4-8A8E-A45B086230FA}">
      <dgm:prSet/>
      <dgm:spPr/>
      <dgm:t>
        <a:bodyPr/>
        <a:lstStyle/>
        <a:p>
          <a:endParaRPr lang="en-US"/>
        </a:p>
      </dgm:t>
    </dgm:pt>
    <dgm:pt modelId="{FAA6F5CE-953A-4F34-BF54-BDC6F4D1BC19}">
      <dgm:prSet/>
      <dgm:spPr/>
      <dgm:t>
        <a:bodyPr/>
        <a:lstStyle/>
        <a:p>
          <a:r>
            <a:rPr lang="en-US"/>
            <a:t>Recognizing biases and ensuring ethical AI use</a:t>
          </a:r>
        </a:p>
      </dgm:t>
    </dgm:pt>
    <dgm:pt modelId="{B484A822-C74A-4A06-816F-F63D23EDB899}" type="parTrans" cxnId="{537D42BE-C0DE-4A25-83F8-CA3E5D17706A}">
      <dgm:prSet/>
      <dgm:spPr/>
      <dgm:t>
        <a:bodyPr/>
        <a:lstStyle/>
        <a:p>
          <a:endParaRPr lang="en-US"/>
        </a:p>
      </dgm:t>
    </dgm:pt>
    <dgm:pt modelId="{A0F2B5CC-1AA9-4BBD-B593-9E7EE5C7EBC2}" type="sibTrans" cxnId="{537D42BE-C0DE-4A25-83F8-CA3E5D17706A}">
      <dgm:prSet/>
      <dgm:spPr/>
      <dgm:t>
        <a:bodyPr/>
        <a:lstStyle/>
        <a:p>
          <a:endParaRPr lang="en-US"/>
        </a:p>
      </dgm:t>
    </dgm:pt>
    <dgm:pt modelId="{78A8D1A9-F726-4409-A82E-4397FCBFE553}">
      <dgm:prSet/>
      <dgm:spPr/>
      <dgm:t>
        <a:bodyPr/>
        <a:lstStyle/>
        <a:p>
          <a:r>
            <a:rPr lang="en-US"/>
            <a:t>Competitiveness</a:t>
          </a:r>
        </a:p>
      </dgm:t>
    </dgm:pt>
    <dgm:pt modelId="{2CB0D911-1BD2-4C2E-8460-C4427DA0FB06}" type="parTrans" cxnId="{F48DE1E6-86D2-4312-883C-8834C057B8B5}">
      <dgm:prSet/>
      <dgm:spPr/>
      <dgm:t>
        <a:bodyPr/>
        <a:lstStyle/>
        <a:p>
          <a:endParaRPr lang="en-US"/>
        </a:p>
      </dgm:t>
    </dgm:pt>
    <dgm:pt modelId="{AF71EAFC-1642-46F0-9663-C36A8170DDA3}" type="sibTrans" cxnId="{F48DE1E6-86D2-4312-883C-8834C057B8B5}">
      <dgm:prSet/>
      <dgm:spPr/>
      <dgm:t>
        <a:bodyPr/>
        <a:lstStyle/>
        <a:p>
          <a:endParaRPr lang="en-US"/>
        </a:p>
      </dgm:t>
    </dgm:pt>
    <dgm:pt modelId="{21AA3821-B70F-43F8-8DFB-33B78796B856}">
      <dgm:prSet/>
      <dgm:spPr/>
      <dgm:t>
        <a:bodyPr/>
        <a:lstStyle/>
        <a:p>
          <a:r>
            <a:rPr lang="en-US"/>
            <a:t>Staying ahead by leveraging AI-driven tools</a:t>
          </a:r>
        </a:p>
      </dgm:t>
    </dgm:pt>
    <dgm:pt modelId="{B05F651C-9DAC-4E61-B687-D9E69D9751E2}" type="parTrans" cxnId="{6729C78E-1252-4E48-9094-BD892ED97826}">
      <dgm:prSet/>
      <dgm:spPr/>
      <dgm:t>
        <a:bodyPr/>
        <a:lstStyle/>
        <a:p>
          <a:endParaRPr lang="en-US"/>
        </a:p>
      </dgm:t>
    </dgm:pt>
    <dgm:pt modelId="{25D9BE70-26AE-4A6B-BD62-3A6207DD1540}" type="sibTrans" cxnId="{6729C78E-1252-4E48-9094-BD892ED97826}">
      <dgm:prSet/>
      <dgm:spPr/>
      <dgm:t>
        <a:bodyPr/>
        <a:lstStyle/>
        <a:p>
          <a:endParaRPr lang="en-US"/>
        </a:p>
      </dgm:t>
    </dgm:pt>
    <dgm:pt modelId="{90CF3120-2935-4AAD-B56A-A940FE862252}" type="pres">
      <dgm:prSet presAssocID="{77DDEDE3-EEE4-4133-952A-FDA4CC5242B0}" presName="root" presStyleCnt="0">
        <dgm:presLayoutVars>
          <dgm:dir/>
          <dgm:resizeHandles val="exact"/>
        </dgm:presLayoutVars>
      </dgm:prSet>
      <dgm:spPr/>
    </dgm:pt>
    <dgm:pt modelId="{3DFA4B1C-342D-4F27-92D7-63A79BE21C81}" type="pres">
      <dgm:prSet presAssocID="{D6B77DF6-72E6-411B-87DE-D495AC5DEBFD}" presName="compNode" presStyleCnt="0"/>
      <dgm:spPr/>
    </dgm:pt>
    <dgm:pt modelId="{A8B6F0CD-3653-4A6C-955B-85583E532174}" type="pres">
      <dgm:prSet presAssocID="{D6B77DF6-72E6-411B-87DE-D495AC5DEBFD}" presName="bgRect" presStyleLbl="bgShp" presStyleIdx="0" presStyleCnt="5"/>
      <dgm:spPr/>
    </dgm:pt>
    <dgm:pt modelId="{86B8AA51-D8C9-4FB8-A1C8-5CE582733AE3}" type="pres">
      <dgm:prSet presAssocID="{D6B77DF6-72E6-411B-87DE-D495AC5DEBF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2988F00E-06B0-42D2-8D35-ECC652D9AA3B}" type="pres">
      <dgm:prSet presAssocID="{D6B77DF6-72E6-411B-87DE-D495AC5DEBFD}" presName="spaceRect" presStyleCnt="0"/>
      <dgm:spPr/>
    </dgm:pt>
    <dgm:pt modelId="{909A0FDA-E931-4F33-B7EE-C4A0C933F99F}" type="pres">
      <dgm:prSet presAssocID="{D6B77DF6-72E6-411B-87DE-D495AC5DEBFD}" presName="parTx" presStyleLbl="revTx" presStyleIdx="0" presStyleCnt="10">
        <dgm:presLayoutVars>
          <dgm:chMax val="0"/>
          <dgm:chPref val="0"/>
        </dgm:presLayoutVars>
      </dgm:prSet>
      <dgm:spPr/>
    </dgm:pt>
    <dgm:pt modelId="{81D9741C-7222-4EBC-A4ED-BF9968225FB5}" type="pres">
      <dgm:prSet presAssocID="{D6B77DF6-72E6-411B-87DE-D495AC5DEBFD}" presName="desTx" presStyleLbl="revTx" presStyleIdx="1" presStyleCnt="10">
        <dgm:presLayoutVars/>
      </dgm:prSet>
      <dgm:spPr/>
    </dgm:pt>
    <dgm:pt modelId="{DB918DBC-0EDB-4092-84A3-81F0395AA63D}" type="pres">
      <dgm:prSet presAssocID="{AB97B913-7D95-42C9-82D2-9F0FC9BD473B}" presName="sibTrans" presStyleCnt="0"/>
      <dgm:spPr/>
    </dgm:pt>
    <dgm:pt modelId="{558CA4BF-4BC0-4FC6-9DE8-3B4AE019E008}" type="pres">
      <dgm:prSet presAssocID="{09863224-74E2-4DE8-A3FF-9641D108D40B}" presName="compNode" presStyleCnt="0"/>
      <dgm:spPr/>
    </dgm:pt>
    <dgm:pt modelId="{86BCEF53-F38C-43AA-94DC-202ADA5324DF}" type="pres">
      <dgm:prSet presAssocID="{09863224-74E2-4DE8-A3FF-9641D108D40B}" presName="bgRect" presStyleLbl="bgShp" presStyleIdx="1" presStyleCnt="5"/>
      <dgm:spPr/>
    </dgm:pt>
    <dgm:pt modelId="{D4B24260-EBF2-4760-B658-AA0111D072AF}" type="pres">
      <dgm:prSet presAssocID="{09863224-74E2-4DE8-A3FF-9641D108D40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AC22DE8-B443-40AE-9004-CA284362BE02}" type="pres">
      <dgm:prSet presAssocID="{09863224-74E2-4DE8-A3FF-9641D108D40B}" presName="spaceRect" presStyleCnt="0"/>
      <dgm:spPr/>
    </dgm:pt>
    <dgm:pt modelId="{2475FC35-9822-4040-AB04-3EC3D8EE7911}" type="pres">
      <dgm:prSet presAssocID="{09863224-74E2-4DE8-A3FF-9641D108D40B}" presName="parTx" presStyleLbl="revTx" presStyleIdx="2" presStyleCnt="10">
        <dgm:presLayoutVars>
          <dgm:chMax val="0"/>
          <dgm:chPref val="0"/>
        </dgm:presLayoutVars>
      </dgm:prSet>
      <dgm:spPr/>
    </dgm:pt>
    <dgm:pt modelId="{3B0E7BAF-0F22-423D-B1F0-1301EB7B7DAB}" type="pres">
      <dgm:prSet presAssocID="{09863224-74E2-4DE8-A3FF-9641D108D40B}" presName="desTx" presStyleLbl="revTx" presStyleIdx="3" presStyleCnt="10">
        <dgm:presLayoutVars/>
      </dgm:prSet>
      <dgm:spPr/>
    </dgm:pt>
    <dgm:pt modelId="{5A232035-A57F-463F-B96D-5C31A0289F4C}" type="pres">
      <dgm:prSet presAssocID="{CF294644-F29F-4F1B-BF6A-117BF571F431}" presName="sibTrans" presStyleCnt="0"/>
      <dgm:spPr/>
    </dgm:pt>
    <dgm:pt modelId="{C2E08B4C-2A55-492D-B8AD-A665A20EC199}" type="pres">
      <dgm:prSet presAssocID="{5B869E76-AEFE-41DC-BC08-3FC7BDAB5EBF}" presName="compNode" presStyleCnt="0"/>
      <dgm:spPr/>
    </dgm:pt>
    <dgm:pt modelId="{0D248F40-8A7A-4AC1-95BD-9248F10E6DD2}" type="pres">
      <dgm:prSet presAssocID="{5B869E76-AEFE-41DC-BC08-3FC7BDAB5EBF}" presName="bgRect" presStyleLbl="bgShp" presStyleIdx="2" presStyleCnt="5"/>
      <dgm:spPr/>
    </dgm:pt>
    <dgm:pt modelId="{FF75A255-2735-4010-8E40-ED2E7CF40C49}" type="pres">
      <dgm:prSet presAssocID="{5B869E76-AEFE-41DC-BC08-3FC7BDAB5E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1FC06BB-99B5-425D-876D-234A21CD106B}" type="pres">
      <dgm:prSet presAssocID="{5B869E76-AEFE-41DC-BC08-3FC7BDAB5EBF}" presName="spaceRect" presStyleCnt="0"/>
      <dgm:spPr/>
    </dgm:pt>
    <dgm:pt modelId="{4E2A9927-2C03-45CB-A0BD-EC4C501C7F65}" type="pres">
      <dgm:prSet presAssocID="{5B869E76-AEFE-41DC-BC08-3FC7BDAB5EBF}" presName="parTx" presStyleLbl="revTx" presStyleIdx="4" presStyleCnt="10">
        <dgm:presLayoutVars>
          <dgm:chMax val="0"/>
          <dgm:chPref val="0"/>
        </dgm:presLayoutVars>
      </dgm:prSet>
      <dgm:spPr/>
    </dgm:pt>
    <dgm:pt modelId="{212F8D9D-85D1-43AC-8543-D7CA3A9420F4}" type="pres">
      <dgm:prSet presAssocID="{5B869E76-AEFE-41DC-BC08-3FC7BDAB5EBF}" presName="desTx" presStyleLbl="revTx" presStyleIdx="5" presStyleCnt="10">
        <dgm:presLayoutVars/>
      </dgm:prSet>
      <dgm:spPr/>
    </dgm:pt>
    <dgm:pt modelId="{3CFB025D-6E10-4C42-ADD1-9143F5D77657}" type="pres">
      <dgm:prSet presAssocID="{17274F22-2D70-42F9-A9BC-B45538F99FA5}" presName="sibTrans" presStyleCnt="0"/>
      <dgm:spPr/>
    </dgm:pt>
    <dgm:pt modelId="{1BAABE82-CD35-4BCA-8DAC-B013C9A27C01}" type="pres">
      <dgm:prSet presAssocID="{06B24B96-3668-49AC-8C2A-3B860998ADB7}" presName="compNode" presStyleCnt="0"/>
      <dgm:spPr/>
    </dgm:pt>
    <dgm:pt modelId="{FFC6522D-7218-4300-B7DB-A50262BB2977}" type="pres">
      <dgm:prSet presAssocID="{06B24B96-3668-49AC-8C2A-3B860998ADB7}" presName="bgRect" presStyleLbl="bgShp" presStyleIdx="3" presStyleCnt="5"/>
      <dgm:spPr/>
    </dgm:pt>
    <dgm:pt modelId="{6DB33A8E-C17E-45E2-80C3-48E650475CEE}" type="pres">
      <dgm:prSet presAssocID="{06B24B96-3668-49AC-8C2A-3B860998ADB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50374F25-5E1E-44DC-8AFE-E06F5B353179}" type="pres">
      <dgm:prSet presAssocID="{06B24B96-3668-49AC-8C2A-3B860998ADB7}" presName="spaceRect" presStyleCnt="0"/>
      <dgm:spPr/>
    </dgm:pt>
    <dgm:pt modelId="{C7A38FF9-516E-4DB4-9B31-2D77EB2548A8}" type="pres">
      <dgm:prSet presAssocID="{06B24B96-3668-49AC-8C2A-3B860998ADB7}" presName="parTx" presStyleLbl="revTx" presStyleIdx="6" presStyleCnt="10">
        <dgm:presLayoutVars>
          <dgm:chMax val="0"/>
          <dgm:chPref val="0"/>
        </dgm:presLayoutVars>
      </dgm:prSet>
      <dgm:spPr/>
    </dgm:pt>
    <dgm:pt modelId="{E88ECF72-23BA-4ABA-AAD2-42B7F3A4664D}" type="pres">
      <dgm:prSet presAssocID="{06B24B96-3668-49AC-8C2A-3B860998ADB7}" presName="desTx" presStyleLbl="revTx" presStyleIdx="7" presStyleCnt="10">
        <dgm:presLayoutVars/>
      </dgm:prSet>
      <dgm:spPr/>
    </dgm:pt>
    <dgm:pt modelId="{7E21D39D-D384-425B-9DA1-D86AC2EC6063}" type="pres">
      <dgm:prSet presAssocID="{12F46636-56D6-412E-8455-D34D95C4BCBF}" presName="sibTrans" presStyleCnt="0"/>
      <dgm:spPr/>
    </dgm:pt>
    <dgm:pt modelId="{81E6D001-3D8D-4346-9405-AB0F716E1F56}" type="pres">
      <dgm:prSet presAssocID="{78A8D1A9-F726-4409-A82E-4397FCBFE553}" presName="compNode" presStyleCnt="0"/>
      <dgm:spPr/>
    </dgm:pt>
    <dgm:pt modelId="{8E0B371C-E755-44C2-A183-0D021FE7D1D8}" type="pres">
      <dgm:prSet presAssocID="{78A8D1A9-F726-4409-A82E-4397FCBFE553}" presName="bgRect" presStyleLbl="bgShp" presStyleIdx="4" presStyleCnt="5"/>
      <dgm:spPr/>
    </dgm:pt>
    <dgm:pt modelId="{BE0DF4C4-2703-43EC-BD1C-A244D21F0082}" type="pres">
      <dgm:prSet presAssocID="{78A8D1A9-F726-4409-A82E-4397FCBFE5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9D8532C2-E7D0-44C8-9C37-0611DF6F50D7}" type="pres">
      <dgm:prSet presAssocID="{78A8D1A9-F726-4409-A82E-4397FCBFE553}" presName="spaceRect" presStyleCnt="0"/>
      <dgm:spPr/>
    </dgm:pt>
    <dgm:pt modelId="{769CE115-0FF2-4FC8-A94E-35585E2DEFB7}" type="pres">
      <dgm:prSet presAssocID="{78A8D1A9-F726-4409-A82E-4397FCBFE553}" presName="parTx" presStyleLbl="revTx" presStyleIdx="8" presStyleCnt="10">
        <dgm:presLayoutVars>
          <dgm:chMax val="0"/>
          <dgm:chPref val="0"/>
        </dgm:presLayoutVars>
      </dgm:prSet>
      <dgm:spPr/>
    </dgm:pt>
    <dgm:pt modelId="{000FC519-C2DB-4E3E-8036-84FFAE765B63}" type="pres">
      <dgm:prSet presAssocID="{78A8D1A9-F726-4409-A82E-4397FCBFE553}" presName="desTx" presStyleLbl="revTx" presStyleIdx="9" presStyleCnt="10">
        <dgm:presLayoutVars/>
      </dgm:prSet>
      <dgm:spPr/>
    </dgm:pt>
  </dgm:ptLst>
  <dgm:cxnLst>
    <dgm:cxn modelId="{21AC9B00-9EC3-43EA-8F99-B94A5582A8E6}" type="presOf" srcId="{09863224-74E2-4DE8-A3FF-9641D108D40B}" destId="{2475FC35-9822-4040-AB04-3EC3D8EE7911}" srcOrd="0" destOrd="0" presId="urn:microsoft.com/office/officeart/2018/2/layout/IconVerticalSolidList"/>
    <dgm:cxn modelId="{0342A308-0463-477C-98EF-BD617F73872E}" type="presOf" srcId="{77DDEDE3-EEE4-4133-952A-FDA4CC5242B0}" destId="{90CF3120-2935-4AAD-B56A-A940FE862252}" srcOrd="0" destOrd="0" presId="urn:microsoft.com/office/officeart/2018/2/layout/IconVerticalSolidList"/>
    <dgm:cxn modelId="{E38EEB26-D575-4B7A-BD19-1F8DC228351F}" srcId="{77DDEDE3-EEE4-4133-952A-FDA4CC5242B0}" destId="{5B869E76-AEFE-41DC-BC08-3FC7BDAB5EBF}" srcOrd="2" destOrd="0" parTransId="{AC0A161D-B794-4C69-A4F7-BB41EFD1CC18}" sibTransId="{17274F22-2D70-42F9-A9BC-B45538F99FA5}"/>
    <dgm:cxn modelId="{BC108632-1BB8-4FA9-A220-1F8AC7E7BCDA}" type="presOf" srcId="{F6818997-CE9F-452C-AFFF-6CA0B602F9BB}" destId="{81D9741C-7222-4EBC-A4ED-BF9968225FB5}" srcOrd="0" destOrd="0" presId="urn:microsoft.com/office/officeart/2018/2/layout/IconVerticalSolidList"/>
    <dgm:cxn modelId="{2447686A-4399-461A-8E3E-9D67662BBF89}" srcId="{5B869E76-AEFE-41DC-BC08-3FC7BDAB5EBF}" destId="{8B3096E7-7128-49F9-82F3-72DD894164C0}" srcOrd="0" destOrd="0" parTransId="{3172A3EF-DEB8-4C1B-A9B9-ADA55A3F2078}" sibTransId="{76EDFB43-331D-4F49-ABAF-A167AD79DEEC}"/>
    <dgm:cxn modelId="{4F5CF66F-3610-4335-94EA-864971F8A356}" srcId="{77DDEDE3-EEE4-4133-952A-FDA4CC5242B0}" destId="{D6B77DF6-72E6-411B-87DE-D495AC5DEBFD}" srcOrd="0" destOrd="0" parTransId="{FEB5D806-F1EB-410D-93B3-A417448CE8F6}" sibTransId="{AB97B913-7D95-42C9-82D2-9F0FC9BD473B}"/>
    <dgm:cxn modelId="{CA7BF770-B49F-44E0-A58C-F60F60E90D63}" type="presOf" srcId="{D6B77DF6-72E6-411B-87DE-D495AC5DEBFD}" destId="{909A0FDA-E931-4F33-B7EE-C4A0C933F99F}" srcOrd="0" destOrd="0" presId="urn:microsoft.com/office/officeart/2018/2/layout/IconVerticalSolidList"/>
    <dgm:cxn modelId="{B5C8F789-B2D1-48D5-802B-CDE2A4A94AD9}" type="presOf" srcId="{78A8D1A9-F726-4409-A82E-4397FCBFE553}" destId="{769CE115-0FF2-4FC8-A94E-35585E2DEFB7}" srcOrd="0" destOrd="0" presId="urn:microsoft.com/office/officeart/2018/2/layout/IconVerticalSolidList"/>
    <dgm:cxn modelId="{6729C78E-1252-4E48-9094-BD892ED97826}" srcId="{78A8D1A9-F726-4409-A82E-4397FCBFE553}" destId="{21AA3821-B70F-43F8-8DFB-33B78796B856}" srcOrd="0" destOrd="0" parTransId="{B05F651C-9DAC-4E61-B687-D9E69D9751E2}" sibTransId="{25D9BE70-26AE-4A6B-BD62-3A6207DD1540}"/>
    <dgm:cxn modelId="{F54B4690-53D3-4C81-9D26-2BD5414AB389}" type="presOf" srcId="{06B24B96-3668-49AC-8C2A-3B860998ADB7}" destId="{C7A38FF9-516E-4DB4-9B31-2D77EB2548A8}" srcOrd="0" destOrd="0" presId="urn:microsoft.com/office/officeart/2018/2/layout/IconVerticalSolidList"/>
    <dgm:cxn modelId="{51240B97-DF7A-4417-BD96-245D536263C6}" srcId="{09863224-74E2-4DE8-A3FF-9641D108D40B}" destId="{C1564D4F-4AA3-4717-A019-1951F7727444}" srcOrd="0" destOrd="0" parTransId="{DA4BB2CA-AB21-4452-B250-C1C7339BA4F5}" sibTransId="{941E457F-0D67-488B-BAF4-264D47A7FBB5}"/>
    <dgm:cxn modelId="{19C50BA9-9396-48D4-8A8E-A45B086230FA}" srcId="{77DDEDE3-EEE4-4133-952A-FDA4CC5242B0}" destId="{06B24B96-3668-49AC-8C2A-3B860998ADB7}" srcOrd="3" destOrd="0" parTransId="{AA39DBAF-3FD6-4F50-9799-529CE2FF7878}" sibTransId="{12F46636-56D6-412E-8455-D34D95C4BCBF}"/>
    <dgm:cxn modelId="{188121A9-6580-4198-B877-7CBEFA40CF83}" type="presOf" srcId="{5B869E76-AEFE-41DC-BC08-3FC7BDAB5EBF}" destId="{4E2A9927-2C03-45CB-A0BD-EC4C501C7F65}" srcOrd="0" destOrd="0" presId="urn:microsoft.com/office/officeart/2018/2/layout/IconVerticalSolidList"/>
    <dgm:cxn modelId="{C8F4E1B2-A743-43F6-88DA-13CDD1E2F34B}" type="presOf" srcId="{21AA3821-B70F-43F8-8DFB-33B78796B856}" destId="{000FC519-C2DB-4E3E-8036-84FFAE765B63}" srcOrd="0" destOrd="0" presId="urn:microsoft.com/office/officeart/2018/2/layout/IconVerticalSolidList"/>
    <dgm:cxn modelId="{537D42BE-C0DE-4A25-83F8-CA3E5D17706A}" srcId="{06B24B96-3668-49AC-8C2A-3B860998ADB7}" destId="{FAA6F5CE-953A-4F34-BF54-BDC6F4D1BC19}" srcOrd="0" destOrd="0" parTransId="{B484A822-C74A-4A06-816F-F63D23EDB899}" sibTransId="{A0F2B5CC-1AA9-4BBD-B593-9E7EE5C7EBC2}"/>
    <dgm:cxn modelId="{5EF668C8-DFFE-443A-85E4-2048AECC0851}" srcId="{D6B77DF6-72E6-411B-87DE-D495AC5DEBFD}" destId="{F6818997-CE9F-452C-AFFF-6CA0B602F9BB}" srcOrd="0" destOrd="0" parTransId="{B022FA4D-678C-4425-A73B-E6E35B987884}" sibTransId="{D34C8D6E-F286-47DC-B371-DC322A535E0B}"/>
    <dgm:cxn modelId="{F701B0D2-1681-48BB-9CCF-33F9AE50F587}" type="presOf" srcId="{C1564D4F-4AA3-4717-A019-1951F7727444}" destId="{3B0E7BAF-0F22-423D-B1F0-1301EB7B7DAB}" srcOrd="0" destOrd="0" presId="urn:microsoft.com/office/officeart/2018/2/layout/IconVerticalSolidList"/>
    <dgm:cxn modelId="{3B1D4CE2-8883-4537-BD12-3D2691B6F248}" srcId="{77DDEDE3-EEE4-4133-952A-FDA4CC5242B0}" destId="{09863224-74E2-4DE8-A3FF-9641D108D40B}" srcOrd="1" destOrd="0" parTransId="{61BE5AC8-E1FF-48B8-859B-8ECAF53B8DBE}" sibTransId="{CF294644-F29F-4F1B-BF6A-117BF571F431}"/>
    <dgm:cxn modelId="{F48DE1E6-86D2-4312-883C-8834C057B8B5}" srcId="{77DDEDE3-EEE4-4133-952A-FDA4CC5242B0}" destId="{78A8D1A9-F726-4409-A82E-4397FCBFE553}" srcOrd="4" destOrd="0" parTransId="{2CB0D911-1BD2-4C2E-8460-C4427DA0FB06}" sibTransId="{AF71EAFC-1642-46F0-9663-C36A8170DDA3}"/>
    <dgm:cxn modelId="{5236A6EA-F85E-45F3-AB2E-9A93C818D009}" type="presOf" srcId="{8B3096E7-7128-49F9-82F3-72DD894164C0}" destId="{212F8D9D-85D1-43AC-8543-D7CA3A9420F4}" srcOrd="0" destOrd="0" presId="urn:microsoft.com/office/officeart/2018/2/layout/IconVerticalSolidList"/>
    <dgm:cxn modelId="{0400E2F5-8414-430A-8C10-28B545BEBABD}" type="presOf" srcId="{FAA6F5CE-953A-4F34-BF54-BDC6F4D1BC19}" destId="{E88ECF72-23BA-4ABA-AAD2-42B7F3A4664D}" srcOrd="0" destOrd="0" presId="urn:microsoft.com/office/officeart/2018/2/layout/IconVerticalSolidList"/>
    <dgm:cxn modelId="{4F2384B2-0AEE-4394-BF08-3243DDFF9DDF}" type="presParOf" srcId="{90CF3120-2935-4AAD-B56A-A940FE862252}" destId="{3DFA4B1C-342D-4F27-92D7-63A79BE21C81}" srcOrd="0" destOrd="0" presId="urn:microsoft.com/office/officeart/2018/2/layout/IconVerticalSolidList"/>
    <dgm:cxn modelId="{D51D66A8-8DBD-4390-AA24-F31317A137F9}" type="presParOf" srcId="{3DFA4B1C-342D-4F27-92D7-63A79BE21C81}" destId="{A8B6F0CD-3653-4A6C-955B-85583E532174}" srcOrd="0" destOrd="0" presId="urn:microsoft.com/office/officeart/2018/2/layout/IconVerticalSolidList"/>
    <dgm:cxn modelId="{A51F0CC8-953C-47AE-A0E7-9511714BC8A8}" type="presParOf" srcId="{3DFA4B1C-342D-4F27-92D7-63A79BE21C81}" destId="{86B8AA51-D8C9-4FB8-A1C8-5CE582733AE3}" srcOrd="1" destOrd="0" presId="urn:microsoft.com/office/officeart/2018/2/layout/IconVerticalSolidList"/>
    <dgm:cxn modelId="{87585E77-8ACB-432B-BD91-D7C1BDBFCC38}" type="presParOf" srcId="{3DFA4B1C-342D-4F27-92D7-63A79BE21C81}" destId="{2988F00E-06B0-42D2-8D35-ECC652D9AA3B}" srcOrd="2" destOrd="0" presId="urn:microsoft.com/office/officeart/2018/2/layout/IconVerticalSolidList"/>
    <dgm:cxn modelId="{4CFF4E48-F09C-42F7-AA77-0E51CC175917}" type="presParOf" srcId="{3DFA4B1C-342D-4F27-92D7-63A79BE21C81}" destId="{909A0FDA-E931-4F33-B7EE-C4A0C933F99F}" srcOrd="3" destOrd="0" presId="urn:microsoft.com/office/officeart/2018/2/layout/IconVerticalSolidList"/>
    <dgm:cxn modelId="{D4610A64-82C1-4659-81EB-3DC5903B1601}" type="presParOf" srcId="{3DFA4B1C-342D-4F27-92D7-63A79BE21C81}" destId="{81D9741C-7222-4EBC-A4ED-BF9968225FB5}" srcOrd="4" destOrd="0" presId="urn:microsoft.com/office/officeart/2018/2/layout/IconVerticalSolidList"/>
    <dgm:cxn modelId="{ECC05429-9AD5-43D4-A956-49988A46496F}" type="presParOf" srcId="{90CF3120-2935-4AAD-B56A-A940FE862252}" destId="{DB918DBC-0EDB-4092-84A3-81F0395AA63D}" srcOrd="1" destOrd="0" presId="urn:microsoft.com/office/officeart/2018/2/layout/IconVerticalSolidList"/>
    <dgm:cxn modelId="{5ED88EA5-C71B-4696-8CA2-F5B0CF89C57E}" type="presParOf" srcId="{90CF3120-2935-4AAD-B56A-A940FE862252}" destId="{558CA4BF-4BC0-4FC6-9DE8-3B4AE019E008}" srcOrd="2" destOrd="0" presId="urn:microsoft.com/office/officeart/2018/2/layout/IconVerticalSolidList"/>
    <dgm:cxn modelId="{A99D5240-CF06-4E18-ABAF-4064D1BD9135}" type="presParOf" srcId="{558CA4BF-4BC0-4FC6-9DE8-3B4AE019E008}" destId="{86BCEF53-F38C-43AA-94DC-202ADA5324DF}" srcOrd="0" destOrd="0" presId="urn:microsoft.com/office/officeart/2018/2/layout/IconVerticalSolidList"/>
    <dgm:cxn modelId="{6A3CF61E-4CAD-4D59-9B16-A0B58A9B7851}" type="presParOf" srcId="{558CA4BF-4BC0-4FC6-9DE8-3B4AE019E008}" destId="{D4B24260-EBF2-4760-B658-AA0111D072AF}" srcOrd="1" destOrd="0" presId="urn:microsoft.com/office/officeart/2018/2/layout/IconVerticalSolidList"/>
    <dgm:cxn modelId="{36505395-EB7D-48D4-94DE-CBE680F1CBED}" type="presParOf" srcId="{558CA4BF-4BC0-4FC6-9DE8-3B4AE019E008}" destId="{4AC22DE8-B443-40AE-9004-CA284362BE02}" srcOrd="2" destOrd="0" presId="urn:microsoft.com/office/officeart/2018/2/layout/IconVerticalSolidList"/>
    <dgm:cxn modelId="{91DD5FE4-FDDB-4AB6-AED6-08A7EB5594EA}" type="presParOf" srcId="{558CA4BF-4BC0-4FC6-9DE8-3B4AE019E008}" destId="{2475FC35-9822-4040-AB04-3EC3D8EE7911}" srcOrd="3" destOrd="0" presId="urn:microsoft.com/office/officeart/2018/2/layout/IconVerticalSolidList"/>
    <dgm:cxn modelId="{C8E75A4E-4C9E-413A-813F-EA6F951445F9}" type="presParOf" srcId="{558CA4BF-4BC0-4FC6-9DE8-3B4AE019E008}" destId="{3B0E7BAF-0F22-423D-B1F0-1301EB7B7DAB}" srcOrd="4" destOrd="0" presId="urn:microsoft.com/office/officeart/2018/2/layout/IconVerticalSolidList"/>
    <dgm:cxn modelId="{948DB5B1-8367-4AA7-B6AF-5174B27BB2E6}" type="presParOf" srcId="{90CF3120-2935-4AAD-B56A-A940FE862252}" destId="{5A232035-A57F-463F-B96D-5C31A0289F4C}" srcOrd="3" destOrd="0" presId="urn:microsoft.com/office/officeart/2018/2/layout/IconVerticalSolidList"/>
    <dgm:cxn modelId="{255F4C78-7AED-466F-8DA4-EFE099FB0381}" type="presParOf" srcId="{90CF3120-2935-4AAD-B56A-A940FE862252}" destId="{C2E08B4C-2A55-492D-B8AD-A665A20EC199}" srcOrd="4" destOrd="0" presId="urn:microsoft.com/office/officeart/2018/2/layout/IconVerticalSolidList"/>
    <dgm:cxn modelId="{7EC05612-6ADD-434E-947E-6F9F43AA9B6B}" type="presParOf" srcId="{C2E08B4C-2A55-492D-B8AD-A665A20EC199}" destId="{0D248F40-8A7A-4AC1-95BD-9248F10E6DD2}" srcOrd="0" destOrd="0" presId="urn:microsoft.com/office/officeart/2018/2/layout/IconVerticalSolidList"/>
    <dgm:cxn modelId="{519BDB08-DE10-42CB-A2EF-7520E9D9E5C3}" type="presParOf" srcId="{C2E08B4C-2A55-492D-B8AD-A665A20EC199}" destId="{FF75A255-2735-4010-8E40-ED2E7CF40C49}" srcOrd="1" destOrd="0" presId="urn:microsoft.com/office/officeart/2018/2/layout/IconVerticalSolidList"/>
    <dgm:cxn modelId="{9189485E-4A08-4476-BED9-842CFAF88D8D}" type="presParOf" srcId="{C2E08B4C-2A55-492D-B8AD-A665A20EC199}" destId="{C1FC06BB-99B5-425D-876D-234A21CD106B}" srcOrd="2" destOrd="0" presId="urn:microsoft.com/office/officeart/2018/2/layout/IconVerticalSolidList"/>
    <dgm:cxn modelId="{B87650AA-0034-4EDD-8291-5503FA5F3C19}" type="presParOf" srcId="{C2E08B4C-2A55-492D-B8AD-A665A20EC199}" destId="{4E2A9927-2C03-45CB-A0BD-EC4C501C7F65}" srcOrd="3" destOrd="0" presId="urn:microsoft.com/office/officeart/2018/2/layout/IconVerticalSolidList"/>
    <dgm:cxn modelId="{2D504DFF-D37A-4551-8502-F92A6502A3D6}" type="presParOf" srcId="{C2E08B4C-2A55-492D-B8AD-A665A20EC199}" destId="{212F8D9D-85D1-43AC-8543-D7CA3A9420F4}" srcOrd="4" destOrd="0" presId="urn:microsoft.com/office/officeart/2018/2/layout/IconVerticalSolidList"/>
    <dgm:cxn modelId="{A05F1F90-19F4-4CB4-96BD-C27F3780DA82}" type="presParOf" srcId="{90CF3120-2935-4AAD-B56A-A940FE862252}" destId="{3CFB025D-6E10-4C42-ADD1-9143F5D77657}" srcOrd="5" destOrd="0" presId="urn:microsoft.com/office/officeart/2018/2/layout/IconVerticalSolidList"/>
    <dgm:cxn modelId="{C733C800-253D-4EC5-8006-968E2D4ECA91}" type="presParOf" srcId="{90CF3120-2935-4AAD-B56A-A940FE862252}" destId="{1BAABE82-CD35-4BCA-8DAC-B013C9A27C01}" srcOrd="6" destOrd="0" presId="urn:microsoft.com/office/officeart/2018/2/layout/IconVerticalSolidList"/>
    <dgm:cxn modelId="{2A78194E-A81D-4F8E-876E-BEEF3B3A924F}" type="presParOf" srcId="{1BAABE82-CD35-4BCA-8DAC-B013C9A27C01}" destId="{FFC6522D-7218-4300-B7DB-A50262BB2977}" srcOrd="0" destOrd="0" presId="urn:microsoft.com/office/officeart/2018/2/layout/IconVerticalSolidList"/>
    <dgm:cxn modelId="{6F047F12-97B2-4322-8DF4-FA29C8A6ABC1}" type="presParOf" srcId="{1BAABE82-CD35-4BCA-8DAC-B013C9A27C01}" destId="{6DB33A8E-C17E-45E2-80C3-48E650475CEE}" srcOrd="1" destOrd="0" presId="urn:microsoft.com/office/officeart/2018/2/layout/IconVerticalSolidList"/>
    <dgm:cxn modelId="{202A0410-A266-4502-9C38-B92051A1FAF8}" type="presParOf" srcId="{1BAABE82-CD35-4BCA-8DAC-B013C9A27C01}" destId="{50374F25-5E1E-44DC-8AFE-E06F5B353179}" srcOrd="2" destOrd="0" presId="urn:microsoft.com/office/officeart/2018/2/layout/IconVerticalSolidList"/>
    <dgm:cxn modelId="{740210F6-08B7-4F3D-90E6-D7B368AEB60F}" type="presParOf" srcId="{1BAABE82-CD35-4BCA-8DAC-B013C9A27C01}" destId="{C7A38FF9-516E-4DB4-9B31-2D77EB2548A8}" srcOrd="3" destOrd="0" presId="urn:microsoft.com/office/officeart/2018/2/layout/IconVerticalSolidList"/>
    <dgm:cxn modelId="{015D3943-A600-4C88-A661-7E744B5D6D0D}" type="presParOf" srcId="{1BAABE82-CD35-4BCA-8DAC-B013C9A27C01}" destId="{E88ECF72-23BA-4ABA-AAD2-42B7F3A4664D}" srcOrd="4" destOrd="0" presId="urn:microsoft.com/office/officeart/2018/2/layout/IconVerticalSolidList"/>
    <dgm:cxn modelId="{4EE4BF09-38A5-4233-9862-04BEE6931392}" type="presParOf" srcId="{90CF3120-2935-4AAD-B56A-A940FE862252}" destId="{7E21D39D-D384-425B-9DA1-D86AC2EC6063}" srcOrd="7" destOrd="0" presId="urn:microsoft.com/office/officeart/2018/2/layout/IconVerticalSolidList"/>
    <dgm:cxn modelId="{F47FBB88-B634-44BD-A553-21F3DEE55EDB}" type="presParOf" srcId="{90CF3120-2935-4AAD-B56A-A940FE862252}" destId="{81E6D001-3D8D-4346-9405-AB0F716E1F56}" srcOrd="8" destOrd="0" presId="urn:microsoft.com/office/officeart/2018/2/layout/IconVerticalSolidList"/>
    <dgm:cxn modelId="{2F4BD3ED-9927-41DC-9740-1B97C649F9EF}" type="presParOf" srcId="{81E6D001-3D8D-4346-9405-AB0F716E1F56}" destId="{8E0B371C-E755-44C2-A183-0D021FE7D1D8}" srcOrd="0" destOrd="0" presId="urn:microsoft.com/office/officeart/2018/2/layout/IconVerticalSolidList"/>
    <dgm:cxn modelId="{DA7B4579-61B4-45C7-A506-C736B44EAC3A}" type="presParOf" srcId="{81E6D001-3D8D-4346-9405-AB0F716E1F56}" destId="{BE0DF4C4-2703-43EC-BD1C-A244D21F0082}" srcOrd="1" destOrd="0" presId="urn:microsoft.com/office/officeart/2018/2/layout/IconVerticalSolidList"/>
    <dgm:cxn modelId="{A804F133-1C4F-402F-85E6-7883B42887F6}" type="presParOf" srcId="{81E6D001-3D8D-4346-9405-AB0F716E1F56}" destId="{9D8532C2-E7D0-44C8-9C37-0611DF6F50D7}" srcOrd="2" destOrd="0" presId="urn:microsoft.com/office/officeart/2018/2/layout/IconVerticalSolidList"/>
    <dgm:cxn modelId="{4F7D850C-C505-4D06-A47B-ADBA82164C42}" type="presParOf" srcId="{81E6D001-3D8D-4346-9405-AB0F716E1F56}" destId="{769CE115-0FF2-4FC8-A94E-35585E2DEFB7}" srcOrd="3" destOrd="0" presId="urn:microsoft.com/office/officeart/2018/2/layout/IconVerticalSolidList"/>
    <dgm:cxn modelId="{03905D40-562A-429A-AAFD-0A7F5312A5B5}" type="presParOf" srcId="{81E6D001-3D8D-4346-9405-AB0F716E1F56}" destId="{000FC519-C2DB-4E3E-8036-84FFAE765B6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6131F9-B8BE-4DC1-B9EC-3725EA4CA865}"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9D935A7-F6A2-4C13-9F48-E3765313913B}">
      <dgm:prSet/>
      <dgm:spPr/>
      <dgm:t>
        <a:bodyPr/>
        <a:lstStyle/>
        <a:p>
          <a:pPr>
            <a:defRPr b="1"/>
          </a:pPr>
          <a:r>
            <a:rPr lang="en-US"/>
            <a:t>Predictive Models</a:t>
          </a:r>
        </a:p>
      </dgm:t>
    </dgm:pt>
    <dgm:pt modelId="{E7702466-D1E4-4610-9521-429371686C8E}" type="parTrans" cxnId="{7F4B3F0D-A52E-4310-8C2F-808591FE3B4F}">
      <dgm:prSet/>
      <dgm:spPr/>
      <dgm:t>
        <a:bodyPr/>
        <a:lstStyle/>
        <a:p>
          <a:endParaRPr lang="en-US"/>
        </a:p>
      </dgm:t>
    </dgm:pt>
    <dgm:pt modelId="{5EACEA72-7B1F-461E-B917-1DEED9B094EC}" type="sibTrans" cxnId="{7F4B3F0D-A52E-4310-8C2F-808591FE3B4F}">
      <dgm:prSet/>
      <dgm:spPr/>
      <dgm:t>
        <a:bodyPr/>
        <a:lstStyle/>
        <a:p>
          <a:endParaRPr lang="en-US"/>
        </a:p>
      </dgm:t>
    </dgm:pt>
    <dgm:pt modelId="{F46CBD6A-691C-4557-A4D6-F64FBBB8B94A}">
      <dgm:prSet/>
      <dgm:spPr/>
      <dgm:t>
        <a:bodyPr/>
        <a:lstStyle/>
        <a:p>
          <a:r>
            <a:rPr lang="en-US"/>
            <a:t>Forecasting sales trends and demand</a:t>
          </a:r>
        </a:p>
      </dgm:t>
    </dgm:pt>
    <dgm:pt modelId="{0BAA817D-4AA0-4F8E-96EE-1EDD0F2D22EA}" type="parTrans" cxnId="{3565FAF0-1412-440B-9EE7-F364A442FE7D}">
      <dgm:prSet/>
      <dgm:spPr/>
      <dgm:t>
        <a:bodyPr/>
        <a:lstStyle/>
        <a:p>
          <a:endParaRPr lang="en-US"/>
        </a:p>
      </dgm:t>
    </dgm:pt>
    <dgm:pt modelId="{0ED2452A-01BD-436E-A8E6-D4A2FA6BF68F}" type="sibTrans" cxnId="{3565FAF0-1412-440B-9EE7-F364A442FE7D}">
      <dgm:prSet/>
      <dgm:spPr/>
      <dgm:t>
        <a:bodyPr/>
        <a:lstStyle/>
        <a:p>
          <a:endParaRPr lang="en-US"/>
        </a:p>
      </dgm:t>
    </dgm:pt>
    <dgm:pt modelId="{BD219C4C-37A2-493E-84F6-D6C71EBF712D}">
      <dgm:prSet/>
      <dgm:spPr/>
      <dgm:t>
        <a:bodyPr/>
        <a:lstStyle/>
        <a:p>
          <a:pPr>
            <a:defRPr b="1"/>
          </a:pPr>
          <a:r>
            <a:rPr lang="en-US"/>
            <a:t>Sentiment Analysis</a:t>
          </a:r>
        </a:p>
      </dgm:t>
    </dgm:pt>
    <dgm:pt modelId="{1B320EF4-F8AB-47BC-925F-D7D2CB001EF5}" type="parTrans" cxnId="{774499F3-C6EE-464F-9CFB-0FC111308E3C}">
      <dgm:prSet/>
      <dgm:spPr/>
      <dgm:t>
        <a:bodyPr/>
        <a:lstStyle/>
        <a:p>
          <a:endParaRPr lang="en-US"/>
        </a:p>
      </dgm:t>
    </dgm:pt>
    <dgm:pt modelId="{434B328E-BD76-4AD3-8BF8-C7DEA99B0FFB}" type="sibTrans" cxnId="{774499F3-C6EE-464F-9CFB-0FC111308E3C}">
      <dgm:prSet/>
      <dgm:spPr/>
      <dgm:t>
        <a:bodyPr/>
        <a:lstStyle/>
        <a:p>
          <a:endParaRPr lang="en-US"/>
        </a:p>
      </dgm:t>
    </dgm:pt>
    <dgm:pt modelId="{DB6CCC35-848E-47F6-931D-124F5008E080}">
      <dgm:prSet/>
      <dgm:spPr/>
      <dgm:t>
        <a:bodyPr/>
        <a:lstStyle/>
        <a:p>
          <a:r>
            <a:rPr lang="en-US"/>
            <a:t>Gauging customer feedback from reviews or social media</a:t>
          </a:r>
        </a:p>
      </dgm:t>
    </dgm:pt>
    <dgm:pt modelId="{BEEB1715-6C30-4001-ACF2-A8387B545D51}" type="parTrans" cxnId="{B298922B-110D-4D10-B70C-6D097E39BA73}">
      <dgm:prSet/>
      <dgm:spPr/>
      <dgm:t>
        <a:bodyPr/>
        <a:lstStyle/>
        <a:p>
          <a:endParaRPr lang="en-US"/>
        </a:p>
      </dgm:t>
    </dgm:pt>
    <dgm:pt modelId="{1156C0AE-F8EF-4378-AD9B-4AC93F5A7D59}" type="sibTrans" cxnId="{B298922B-110D-4D10-B70C-6D097E39BA73}">
      <dgm:prSet/>
      <dgm:spPr/>
      <dgm:t>
        <a:bodyPr/>
        <a:lstStyle/>
        <a:p>
          <a:endParaRPr lang="en-US"/>
        </a:p>
      </dgm:t>
    </dgm:pt>
    <dgm:pt modelId="{11C7C076-02ED-4280-B470-35A7DDA3B016}">
      <dgm:prSet/>
      <dgm:spPr/>
      <dgm:t>
        <a:bodyPr/>
        <a:lstStyle/>
        <a:p>
          <a:pPr>
            <a:defRPr b="1"/>
          </a:pPr>
          <a:r>
            <a:rPr lang="en-US"/>
            <a:t>Optimization</a:t>
          </a:r>
        </a:p>
      </dgm:t>
    </dgm:pt>
    <dgm:pt modelId="{FDD67E3E-0EBD-4CF9-9E96-C9C1E1AC9734}" type="parTrans" cxnId="{A101496A-B665-4DA7-83A0-5CE1CFDF3F4B}">
      <dgm:prSet/>
      <dgm:spPr/>
      <dgm:t>
        <a:bodyPr/>
        <a:lstStyle/>
        <a:p>
          <a:endParaRPr lang="en-US"/>
        </a:p>
      </dgm:t>
    </dgm:pt>
    <dgm:pt modelId="{B45C087C-E542-43CA-A3B5-37957ABB7A2B}" type="sibTrans" cxnId="{A101496A-B665-4DA7-83A0-5CE1CFDF3F4B}">
      <dgm:prSet/>
      <dgm:spPr/>
      <dgm:t>
        <a:bodyPr/>
        <a:lstStyle/>
        <a:p>
          <a:endParaRPr lang="en-US"/>
        </a:p>
      </dgm:t>
    </dgm:pt>
    <dgm:pt modelId="{FD092FB4-2097-4504-BBFD-EF51FAABB091}">
      <dgm:prSet/>
      <dgm:spPr/>
      <dgm:t>
        <a:bodyPr/>
        <a:lstStyle/>
        <a:p>
          <a:r>
            <a:rPr lang="en-US"/>
            <a:t>Pricing strategies based on competitor analysis</a:t>
          </a:r>
        </a:p>
      </dgm:t>
    </dgm:pt>
    <dgm:pt modelId="{1ADA4351-F64E-4C2F-ABF8-ED872DEEA8BE}" type="parTrans" cxnId="{ECC2ED17-1398-49CD-9193-88923D79D29A}">
      <dgm:prSet/>
      <dgm:spPr/>
      <dgm:t>
        <a:bodyPr/>
        <a:lstStyle/>
        <a:p>
          <a:endParaRPr lang="en-US"/>
        </a:p>
      </dgm:t>
    </dgm:pt>
    <dgm:pt modelId="{BF154142-350A-44E6-8302-568835E286BA}" type="sibTrans" cxnId="{ECC2ED17-1398-49CD-9193-88923D79D29A}">
      <dgm:prSet/>
      <dgm:spPr/>
      <dgm:t>
        <a:bodyPr/>
        <a:lstStyle/>
        <a:p>
          <a:endParaRPr lang="en-US"/>
        </a:p>
      </dgm:t>
    </dgm:pt>
    <dgm:pt modelId="{9FF34863-C246-4DAD-8C6B-79F57E28D32E}">
      <dgm:prSet/>
      <dgm:spPr/>
      <dgm:t>
        <a:bodyPr/>
        <a:lstStyle/>
        <a:p>
          <a:pPr>
            <a:defRPr b="1"/>
          </a:pPr>
          <a:r>
            <a:rPr lang="en-US"/>
            <a:t>Market Segmentation</a:t>
          </a:r>
        </a:p>
      </dgm:t>
    </dgm:pt>
    <dgm:pt modelId="{2F83A725-CE34-45F7-AB8C-FA2BF76F926E}" type="parTrans" cxnId="{9FA28A5C-4996-48A4-90B8-D05C7D706F03}">
      <dgm:prSet/>
      <dgm:spPr/>
      <dgm:t>
        <a:bodyPr/>
        <a:lstStyle/>
        <a:p>
          <a:endParaRPr lang="en-US"/>
        </a:p>
      </dgm:t>
    </dgm:pt>
    <dgm:pt modelId="{B77E4652-F200-43A4-BC15-A1C75283ABB8}" type="sibTrans" cxnId="{9FA28A5C-4996-48A4-90B8-D05C7D706F03}">
      <dgm:prSet/>
      <dgm:spPr/>
      <dgm:t>
        <a:bodyPr/>
        <a:lstStyle/>
        <a:p>
          <a:endParaRPr lang="en-US"/>
        </a:p>
      </dgm:t>
    </dgm:pt>
    <dgm:pt modelId="{36B084D3-5758-4719-B7EA-6888589EC7A8}">
      <dgm:prSet/>
      <dgm:spPr/>
      <dgm:t>
        <a:bodyPr/>
        <a:lstStyle/>
        <a:p>
          <a:r>
            <a:rPr lang="en-US"/>
            <a:t>Identifying niche customer groups for tailored campaigns</a:t>
          </a:r>
        </a:p>
      </dgm:t>
    </dgm:pt>
    <dgm:pt modelId="{38A674FA-9A35-44B5-A9D0-8C5C47F021A0}" type="parTrans" cxnId="{66F65892-9057-4D7E-9516-0D5CE04591C8}">
      <dgm:prSet/>
      <dgm:spPr/>
      <dgm:t>
        <a:bodyPr/>
        <a:lstStyle/>
        <a:p>
          <a:endParaRPr lang="en-US"/>
        </a:p>
      </dgm:t>
    </dgm:pt>
    <dgm:pt modelId="{D60E1791-A8C9-4B4C-9680-0A3A971DC067}" type="sibTrans" cxnId="{66F65892-9057-4D7E-9516-0D5CE04591C8}">
      <dgm:prSet/>
      <dgm:spPr/>
      <dgm:t>
        <a:bodyPr/>
        <a:lstStyle/>
        <a:p>
          <a:endParaRPr lang="en-US"/>
        </a:p>
      </dgm:t>
    </dgm:pt>
    <dgm:pt modelId="{ABBF5B2D-35E0-4F78-8F55-953073DB81AC}" type="pres">
      <dgm:prSet presAssocID="{766131F9-B8BE-4DC1-B9EC-3725EA4CA865}" presName="root" presStyleCnt="0">
        <dgm:presLayoutVars>
          <dgm:dir/>
          <dgm:resizeHandles val="exact"/>
        </dgm:presLayoutVars>
      </dgm:prSet>
      <dgm:spPr/>
    </dgm:pt>
    <dgm:pt modelId="{F4D115B2-54CF-44A2-AEE5-6971B3D25FFE}" type="pres">
      <dgm:prSet presAssocID="{79D935A7-F6A2-4C13-9F48-E3765313913B}" presName="compNode" presStyleCnt="0"/>
      <dgm:spPr/>
    </dgm:pt>
    <dgm:pt modelId="{E9EC0281-11D2-48C2-BEB3-D1B412685495}" type="pres">
      <dgm:prSet presAssocID="{79D935A7-F6A2-4C13-9F48-E376531391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F7D12F2C-24EF-4671-BCC9-8DAC73738514}" type="pres">
      <dgm:prSet presAssocID="{79D935A7-F6A2-4C13-9F48-E3765313913B}" presName="iconSpace" presStyleCnt="0"/>
      <dgm:spPr/>
    </dgm:pt>
    <dgm:pt modelId="{DDA96FCE-2236-45BB-93B2-ECCA5BB6C654}" type="pres">
      <dgm:prSet presAssocID="{79D935A7-F6A2-4C13-9F48-E3765313913B}" presName="parTx" presStyleLbl="revTx" presStyleIdx="0" presStyleCnt="8">
        <dgm:presLayoutVars>
          <dgm:chMax val="0"/>
          <dgm:chPref val="0"/>
        </dgm:presLayoutVars>
      </dgm:prSet>
      <dgm:spPr/>
    </dgm:pt>
    <dgm:pt modelId="{84BB0F32-7519-45ED-8E11-E87DAC3F55ED}" type="pres">
      <dgm:prSet presAssocID="{79D935A7-F6A2-4C13-9F48-E3765313913B}" presName="txSpace" presStyleCnt="0"/>
      <dgm:spPr/>
    </dgm:pt>
    <dgm:pt modelId="{41692570-55BA-49FA-BA43-B0480DCBDAD5}" type="pres">
      <dgm:prSet presAssocID="{79D935A7-F6A2-4C13-9F48-E3765313913B}" presName="desTx" presStyleLbl="revTx" presStyleIdx="1" presStyleCnt="8">
        <dgm:presLayoutVars/>
      </dgm:prSet>
      <dgm:spPr/>
    </dgm:pt>
    <dgm:pt modelId="{E616AA3B-2C63-4EAE-8D33-1C06AD30F981}" type="pres">
      <dgm:prSet presAssocID="{5EACEA72-7B1F-461E-B917-1DEED9B094EC}" presName="sibTrans" presStyleCnt="0"/>
      <dgm:spPr/>
    </dgm:pt>
    <dgm:pt modelId="{56765CB9-EF4D-4DE7-9793-44E7047802ED}" type="pres">
      <dgm:prSet presAssocID="{BD219C4C-37A2-493E-84F6-D6C71EBF712D}" presName="compNode" presStyleCnt="0"/>
      <dgm:spPr/>
    </dgm:pt>
    <dgm:pt modelId="{9844C2AE-0E54-4517-895B-F12AD2534BD1}" type="pres">
      <dgm:prSet presAssocID="{BD219C4C-37A2-493E-84F6-D6C71EBF71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9D805961-BFD9-4C64-ABE7-77ACC64E9DDE}" type="pres">
      <dgm:prSet presAssocID="{BD219C4C-37A2-493E-84F6-D6C71EBF712D}" presName="iconSpace" presStyleCnt="0"/>
      <dgm:spPr/>
    </dgm:pt>
    <dgm:pt modelId="{157451E3-B280-4B8D-83BD-3A730A283387}" type="pres">
      <dgm:prSet presAssocID="{BD219C4C-37A2-493E-84F6-D6C71EBF712D}" presName="parTx" presStyleLbl="revTx" presStyleIdx="2" presStyleCnt="8">
        <dgm:presLayoutVars>
          <dgm:chMax val="0"/>
          <dgm:chPref val="0"/>
        </dgm:presLayoutVars>
      </dgm:prSet>
      <dgm:spPr/>
    </dgm:pt>
    <dgm:pt modelId="{7903CB23-E018-478B-8993-07622B3BCCDB}" type="pres">
      <dgm:prSet presAssocID="{BD219C4C-37A2-493E-84F6-D6C71EBF712D}" presName="txSpace" presStyleCnt="0"/>
      <dgm:spPr/>
    </dgm:pt>
    <dgm:pt modelId="{7CA90EA4-08DE-48C3-B8D6-768ABAEFF34B}" type="pres">
      <dgm:prSet presAssocID="{BD219C4C-37A2-493E-84F6-D6C71EBF712D}" presName="desTx" presStyleLbl="revTx" presStyleIdx="3" presStyleCnt="8">
        <dgm:presLayoutVars/>
      </dgm:prSet>
      <dgm:spPr/>
    </dgm:pt>
    <dgm:pt modelId="{402C6297-229B-4C8C-B49A-453F8192CA9D}" type="pres">
      <dgm:prSet presAssocID="{434B328E-BD76-4AD3-8BF8-C7DEA99B0FFB}" presName="sibTrans" presStyleCnt="0"/>
      <dgm:spPr/>
    </dgm:pt>
    <dgm:pt modelId="{D09B7D33-603F-4DED-A4C4-748DBD520C2D}" type="pres">
      <dgm:prSet presAssocID="{11C7C076-02ED-4280-B470-35A7DDA3B016}" presName="compNode" presStyleCnt="0"/>
      <dgm:spPr/>
    </dgm:pt>
    <dgm:pt modelId="{143BEE36-AC11-4700-B779-37A079243BB4}" type="pres">
      <dgm:prSet presAssocID="{11C7C076-02ED-4280-B470-35A7DDA3B0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F375131-DD0E-456F-91A9-945815D99ADB}" type="pres">
      <dgm:prSet presAssocID="{11C7C076-02ED-4280-B470-35A7DDA3B016}" presName="iconSpace" presStyleCnt="0"/>
      <dgm:spPr/>
    </dgm:pt>
    <dgm:pt modelId="{27AF48FF-6CE7-4DAA-B520-F1DC5FA99209}" type="pres">
      <dgm:prSet presAssocID="{11C7C076-02ED-4280-B470-35A7DDA3B016}" presName="parTx" presStyleLbl="revTx" presStyleIdx="4" presStyleCnt="8">
        <dgm:presLayoutVars>
          <dgm:chMax val="0"/>
          <dgm:chPref val="0"/>
        </dgm:presLayoutVars>
      </dgm:prSet>
      <dgm:spPr/>
    </dgm:pt>
    <dgm:pt modelId="{A062149D-927F-4DF1-BD36-BAD5D2263F35}" type="pres">
      <dgm:prSet presAssocID="{11C7C076-02ED-4280-B470-35A7DDA3B016}" presName="txSpace" presStyleCnt="0"/>
      <dgm:spPr/>
    </dgm:pt>
    <dgm:pt modelId="{268D8F43-1EFB-4BEF-8DF3-6378B909C640}" type="pres">
      <dgm:prSet presAssocID="{11C7C076-02ED-4280-B470-35A7DDA3B016}" presName="desTx" presStyleLbl="revTx" presStyleIdx="5" presStyleCnt="8">
        <dgm:presLayoutVars/>
      </dgm:prSet>
      <dgm:spPr/>
    </dgm:pt>
    <dgm:pt modelId="{8AA84D10-871E-4146-8BA8-1ACF5A48CD81}" type="pres">
      <dgm:prSet presAssocID="{B45C087C-E542-43CA-A3B5-37957ABB7A2B}" presName="sibTrans" presStyleCnt="0"/>
      <dgm:spPr/>
    </dgm:pt>
    <dgm:pt modelId="{5E17943D-A83F-4ED4-936C-473B70ADC925}" type="pres">
      <dgm:prSet presAssocID="{9FF34863-C246-4DAD-8C6B-79F57E28D32E}" presName="compNode" presStyleCnt="0"/>
      <dgm:spPr/>
    </dgm:pt>
    <dgm:pt modelId="{AB0260BE-7747-469D-B888-99EF39B21A30}" type="pres">
      <dgm:prSet presAssocID="{9FF34863-C246-4DAD-8C6B-79F57E28D3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5901C29F-4AD6-40E6-884C-8DE65FC2FC86}" type="pres">
      <dgm:prSet presAssocID="{9FF34863-C246-4DAD-8C6B-79F57E28D32E}" presName="iconSpace" presStyleCnt="0"/>
      <dgm:spPr/>
    </dgm:pt>
    <dgm:pt modelId="{EF41271B-05AB-4EAF-BC41-72EC85077188}" type="pres">
      <dgm:prSet presAssocID="{9FF34863-C246-4DAD-8C6B-79F57E28D32E}" presName="parTx" presStyleLbl="revTx" presStyleIdx="6" presStyleCnt="8">
        <dgm:presLayoutVars>
          <dgm:chMax val="0"/>
          <dgm:chPref val="0"/>
        </dgm:presLayoutVars>
      </dgm:prSet>
      <dgm:spPr/>
    </dgm:pt>
    <dgm:pt modelId="{35E33288-BDC4-499F-8095-46E7F14E4DD9}" type="pres">
      <dgm:prSet presAssocID="{9FF34863-C246-4DAD-8C6B-79F57E28D32E}" presName="txSpace" presStyleCnt="0"/>
      <dgm:spPr/>
    </dgm:pt>
    <dgm:pt modelId="{CC38B333-AB65-470C-B8C8-56F6391EAD01}" type="pres">
      <dgm:prSet presAssocID="{9FF34863-C246-4DAD-8C6B-79F57E28D32E}" presName="desTx" presStyleLbl="revTx" presStyleIdx="7" presStyleCnt="8">
        <dgm:presLayoutVars/>
      </dgm:prSet>
      <dgm:spPr/>
    </dgm:pt>
  </dgm:ptLst>
  <dgm:cxnLst>
    <dgm:cxn modelId="{7F4B3F0D-A52E-4310-8C2F-808591FE3B4F}" srcId="{766131F9-B8BE-4DC1-B9EC-3725EA4CA865}" destId="{79D935A7-F6A2-4C13-9F48-E3765313913B}" srcOrd="0" destOrd="0" parTransId="{E7702466-D1E4-4610-9521-429371686C8E}" sibTransId="{5EACEA72-7B1F-461E-B917-1DEED9B094EC}"/>
    <dgm:cxn modelId="{ECC2ED17-1398-49CD-9193-88923D79D29A}" srcId="{11C7C076-02ED-4280-B470-35A7DDA3B016}" destId="{FD092FB4-2097-4504-BBFD-EF51FAABB091}" srcOrd="0" destOrd="0" parTransId="{1ADA4351-F64E-4C2F-ABF8-ED872DEEA8BE}" sibTransId="{BF154142-350A-44E6-8302-568835E286BA}"/>
    <dgm:cxn modelId="{B298922B-110D-4D10-B70C-6D097E39BA73}" srcId="{BD219C4C-37A2-493E-84F6-D6C71EBF712D}" destId="{DB6CCC35-848E-47F6-931D-124F5008E080}" srcOrd="0" destOrd="0" parTransId="{BEEB1715-6C30-4001-ACF2-A8387B545D51}" sibTransId="{1156C0AE-F8EF-4378-AD9B-4AC93F5A7D59}"/>
    <dgm:cxn modelId="{9FA28A5C-4996-48A4-90B8-D05C7D706F03}" srcId="{766131F9-B8BE-4DC1-B9EC-3725EA4CA865}" destId="{9FF34863-C246-4DAD-8C6B-79F57E28D32E}" srcOrd="3" destOrd="0" parTransId="{2F83A725-CE34-45F7-AB8C-FA2BF76F926E}" sibTransId="{B77E4652-F200-43A4-BC15-A1C75283ABB8}"/>
    <dgm:cxn modelId="{7859A047-6408-43B3-8D87-2BE6C589B5D9}" type="presOf" srcId="{11C7C076-02ED-4280-B470-35A7DDA3B016}" destId="{27AF48FF-6CE7-4DAA-B520-F1DC5FA99209}" srcOrd="0" destOrd="0" presId="urn:microsoft.com/office/officeart/2018/5/layout/CenteredIconLabelDescriptionList"/>
    <dgm:cxn modelId="{A101496A-B665-4DA7-83A0-5CE1CFDF3F4B}" srcId="{766131F9-B8BE-4DC1-B9EC-3725EA4CA865}" destId="{11C7C076-02ED-4280-B470-35A7DDA3B016}" srcOrd="2" destOrd="0" parTransId="{FDD67E3E-0EBD-4CF9-9E96-C9C1E1AC9734}" sibTransId="{B45C087C-E542-43CA-A3B5-37957ABB7A2B}"/>
    <dgm:cxn modelId="{F097A182-7FED-4DFD-BB83-EDA43ADABCFA}" type="presOf" srcId="{79D935A7-F6A2-4C13-9F48-E3765313913B}" destId="{DDA96FCE-2236-45BB-93B2-ECCA5BB6C654}" srcOrd="0" destOrd="0" presId="urn:microsoft.com/office/officeart/2018/5/layout/CenteredIconLabelDescriptionList"/>
    <dgm:cxn modelId="{66F65892-9057-4D7E-9516-0D5CE04591C8}" srcId="{9FF34863-C246-4DAD-8C6B-79F57E28D32E}" destId="{36B084D3-5758-4719-B7EA-6888589EC7A8}" srcOrd="0" destOrd="0" parTransId="{38A674FA-9A35-44B5-A9D0-8C5C47F021A0}" sibTransId="{D60E1791-A8C9-4B4C-9680-0A3A971DC067}"/>
    <dgm:cxn modelId="{D1DAE79A-F962-4F27-B6D8-760DB9D7E920}" type="presOf" srcId="{FD092FB4-2097-4504-BBFD-EF51FAABB091}" destId="{268D8F43-1EFB-4BEF-8DF3-6378B909C640}" srcOrd="0" destOrd="0" presId="urn:microsoft.com/office/officeart/2018/5/layout/CenteredIconLabelDescriptionList"/>
    <dgm:cxn modelId="{BA123DA2-EA7B-4933-8900-29D12DC08D98}" type="presOf" srcId="{BD219C4C-37A2-493E-84F6-D6C71EBF712D}" destId="{157451E3-B280-4B8D-83BD-3A730A283387}" srcOrd="0" destOrd="0" presId="urn:microsoft.com/office/officeart/2018/5/layout/CenteredIconLabelDescriptionList"/>
    <dgm:cxn modelId="{A0E950A2-A19F-4082-89AD-F43EB04AE3D6}" type="presOf" srcId="{766131F9-B8BE-4DC1-B9EC-3725EA4CA865}" destId="{ABBF5B2D-35E0-4F78-8F55-953073DB81AC}" srcOrd="0" destOrd="0" presId="urn:microsoft.com/office/officeart/2018/5/layout/CenteredIconLabelDescriptionList"/>
    <dgm:cxn modelId="{503F1CA7-2BB9-491A-8C47-2E34CFD49B30}" type="presOf" srcId="{DB6CCC35-848E-47F6-931D-124F5008E080}" destId="{7CA90EA4-08DE-48C3-B8D6-768ABAEFF34B}" srcOrd="0" destOrd="0" presId="urn:microsoft.com/office/officeart/2018/5/layout/CenteredIconLabelDescriptionList"/>
    <dgm:cxn modelId="{F129D3AC-F697-4D37-A040-05745DA7EA56}" type="presOf" srcId="{F46CBD6A-691C-4557-A4D6-F64FBBB8B94A}" destId="{41692570-55BA-49FA-BA43-B0480DCBDAD5}" srcOrd="0" destOrd="0" presId="urn:microsoft.com/office/officeart/2018/5/layout/CenteredIconLabelDescriptionList"/>
    <dgm:cxn modelId="{282917E4-5925-408D-A1FB-6A3E6B8A4193}" type="presOf" srcId="{9FF34863-C246-4DAD-8C6B-79F57E28D32E}" destId="{EF41271B-05AB-4EAF-BC41-72EC85077188}" srcOrd="0" destOrd="0" presId="urn:microsoft.com/office/officeart/2018/5/layout/CenteredIconLabelDescriptionList"/>
    <dgm:cxn modelId="{4973AEF0-7396-46F1-AD37-3A9D49667A49}" type="presOf" srcId="{36B084D3-5758-4719-B7EA-6888589EC7A8}" destId="{CC38B333-AB65-470C-B8C8-56F6391EAD01}" srcOrd="0" destOrd="0" presId="urn:microsoft.com/office/officeart/2018/5/layout/CenteredIconLabelDescriptionList"/>
    <dgm:cxn modelId="{3565FAF0-1412-440B-9EE7-F364A442FE7D}" srcId="{79D935A7-F6A2-4C13-9F48-E3765313913B}" destId="{F46CBD6A-691C-4557-A4D6-F64FBBB8B94A}" srcOrd="0" destOrd="0" parTransId="{0BAA817D-4AA0-4F8E-96EE-1EDD0F2D22EA}" sibTransId="{0ED2452A-01BD-436E-A8E6-D4A2FA6BF68F}"/>
    <dgm:cxn modelId="{774499F3-C6EE-464F-9CFB-0FC111308E3C}" srcId="{766131F9-B8BE-4DC1-B9EC-3725EA4CA865}" destId="{BD219C4C-37A2-493E-84F6-D6C71EBF712D}" srcOrd="1" destOrd="0" parTransId="{1B320EF4-F8AB-47BC-925F-D7D2CB001EF5}" sibTransId="{434B328E-BD76-4AD3-8BF8-C7DEA99B0FFB}"/>
    <dgm:cxn modelId="{945E8917-C2DC-4758-8EC0-9A31E1F2182B}" type="presParOf" srcId="{ABBF5B2D-35E0-4F78-8F55-953073DB81AC}" destId="{F4D115B2-54CF-44A2-AEE5-6971B3D25FFE}" srcOrd="0" destOrd="0" presId="urn:microsoft.com/office/officeart/2018/5/layout/CenteredIconLabelDescriptionList"/>
    <dgm:cxn modelId="{B6F2AACF-453E-446B-9F56-44B6759BFE1A}" type="presParOf" srcId="{F4D115B2-54CF-44A2-AEE5-6971B3D25FFE}" destId="{E9EC0281-11D2-48C2-BEB3-D1B412685495}" srcOrd="0" destOrd="0" presId="urn:microsoft.com/office/officeart/2018/5/layout/CenteredIconLabelDescriptionList"/>
    <dgm:cxn modelId="{1582A864-7872-497E-9C40-D9D5491335F5}" type="presParOf" srcId="{F4D115B2-54CF-44A2-AEE5-6971B3D25FFE}" destId="{F7D12F2C-24EF-4671-BCC9-8DAC73738514}" srcOrd="1" destOrd="0" presId="urn:microsoft.com/office/officeart/2018/5/layout/CenteredIconLabelDescriptionList"/>
    <dgm:cxn modelId="{6A3E944A-CDF5-4305-997F-04C914C2F07B}" type="presParOf" srcId="{F4D115B2-54CF-44A2-AEE5-6971B3D25FFE}" destId="{DDA96FCE-2236-45BB-93B2-ECCA5BB6C654}" srcOrd="2" destOrd="0" presId="urn:microsoft.com/office/officeart/2018/5/layout/CenteredIconLabelDescriptionList"/>
    <dgm:cxn modelId="{DB9E9D3F-00D8-4D73-9233-4D42A988ECEE}" type="presParOf" srcId="{F4D115B2-54CF-44A2-AEE5-6971B3D25FFE}" destId="{84BB0F32-7519-45ED-8E11-E87DAC3F55ED}" srcOrd="3" destOrd="0" presId="urn:microsoft.com/office/officeart/2018/5/layout/CenteredIconLabelDescriptionList"/>
    <dgm:cxn modelId="{DA360043-806B-4F67-AF74-F0389AE55EF3}" type="presParOf" srcId="{F4D115B2-54CF-44A2-AEE5-6971B3D25FFE}" destId="{41692570-55BA-49FA-BA43-B0480DCBDAD5}" srcOrd="4" destOrd="0" presId="urn:microsoft.com/office/officeart/2018/5/layout/CenteredIconLabelDescriptionList"/>
    <dgm:cxn modelId="{6EAA77EE-0A43-4B41-AFE9-D8A4DFC35068}" type="presParOf" srcId="{ABBF5B2D-35E0-4F78-8F55-953073DB81AC}" destId="{E616AA3B-2C63-4EAE-8D33-1C06AD30F981}" srcOrd="1" destOrd="0" presId="urn:microsoft.com/office/officeart/2018/5/layout/CenteredIconLabelDescriptionList"/>
    <dgm:cxn modelId="{8805E985-529D-47AE-BDDF-5FABBFF453C6}" type="presParOf" srcId="{ABBF5B2D-35E0-4F78-8F55-953073DB81AC}" destId="{56765CB9-EF4D-4DE7-9793-44E7047802ED}" srcOrd="2" destOrd="0" presId="urn:microsoft.com/office/officeart/2018/5/layout/CenteredIconLabelDescriptionList"/>
    <dgm:cxn modelId="{401E0998-3CD6-4A0E-B1DD-00BD462F8E6F}" type="presParOf" srcId="{56765CB9-EF4D-4DE7-9793-44E7047802ED}" destId="{9844C2AE-0E54-4517-895B-F12AD2534BD1}" srcOrd="0" destOrd="0" presId="urn:microsoft.com/office/officeart/2018/5/layout/CenteredIconLabelDescriptionList"/>
    <dgm:cxn modelId="{F49C8B91-FE02-48F6-8306-3ACA3DA643DA}" type="presParOf" srcId="{56765CB9-EF4D-4DE7-9793-44E7047802ED}" destId="{9D805961-BFD9-4C64-ABE7-77ACC64E9DDE}" srcOrd="1" destOrd="0" presId="urn:microsoft.com/office/officeart/2018/5/layout/CenteredIconLabelDescriptionList"/>
    <dgm:cxn modelId="{61211C96-AE5A-4F56-B2A7-66350EAB9118}" type="presParOf" srcId="{56765CB9-EF4D-4DE7-9793-44E7047802ED}" destId="{157451E3-B280-4B8D-83BD-3A730A283387}" srcOrd="2" destOrd="0" presId="urn:microsoft.com/office/officeart/2018/5/layout/CenteredIconLabelDescriptionList"/>
    <dgm:cxn modelId="{4C96B8E4-F808-419D-88D9-7D797677767A}" type="presParOf" srcId="{56765CB9-EF4D-4DE7-9793-44E7047802ED}" destId="{7903CB23-E018-478B-8993-07622B3BCCDB}" srcOrd="3" destOrd="0" presId="urn:microsoft.com/office/officeart/2018/5/layout/CenteredIconLabelDescriptionList"/>
    <dgm:cxn modelId="{9C5849FD-BCD3-40E7-9B2E-943547F1A52D}" type="presParOf" srcId="{56765CB9-EF4D-4DE7-9793-44E7047802ED}" destId="{7CA90EA4-08DE-48C3-B8D6-768ABAEFF34B}" srcOrd="4" destOrd="0" presId="urn:microsoft.com/office/officeart/2018/5/layout/CenteredIconLabelDescriptionList"/>
    <dgm:cxn modelId="{DD199F86-0F4A-4508-8FA8-4117374B68B6}" type="presParOf" srcId="{ABBF5B2D-35E0-4F78-8F55-953073DB81AC}" destId="{402C6297-229B-4C8C-B49A-453F8192CA9D}" srcOrd="3" destOrd="0" presId="urn:microsoft.com/office/officeart/2018/5/layout/CenteredIconLabelDescriptionList"/>
    <dgm:cxn modelId="{D3309011-5D22-4D30-8D3A-DEB39647927C}" type="presParOf" srcId="{ABBF5B2D-35E0-4F78-8F55-953073DB81AC}" destId="{D09B7D33-603F-4DED-A4C4-748DBD520C2D}" srcOrd="4" destOrd="0" presId="urn:microsoft.com/office/officeart/2018/5/layout/CenteredIconLabelDescriptionList"/>
    <dgm:cxn modelId="{F7C8D7D3-6C08-42F6-8BB4-4C9095CA58A4}" type="presParOf" srcId="{D09B7D33-603F-4DED-A4C4-748DBD520C2D}" destId="{143BEE36-AC11-4700-B779-37A079243BB4}" srcOrd="0" destOrd="0" presId="urn:microsoft.com/office/officeart/2018/5/layout/CenteredIconLabelDescriptionList"/>
    <dgm:cxn modelId="{9010EEB3-85AD-4662-BFC9-DCDBDA6BE8A8}" type="presParOf" srcId="{D09B7D33-603F-4DED-A4C4-748DBD520C2D}" destId="{6F375131-DD0E-456F-91A9-945815D99ADB}" srcOrd="1" destOrd="0" presId="urn:microsoft.com/office/officeart/2018/5/layout/CenteredIconLabelDescriptionList"/>
    <dgm:cxn modelId="{0E8825D2-83EC-4441-932E-B8F56362D20D}" type="presParOf" srcId="{D09B7D33-603F-4DED-A4C4-748DBD520C2D}" destId="{27AF48FF-6CE7-4DAA-B520-F1DC5FA99209}" srcOrd="2" destOrd="0" presId="urn:microsoft.com/office/officeart/2018/5/layout/CenteredIconLabelDescriptionList"/>
    <dgm:cxn modelId="{B318FEDC-A78D-487C-9E66-138F00449CF0}" type="presParOf" srcId="{D09B7D33-603F-4DED-A4C4-748DBD520C2D}" destId="{A062149D-927F-4DF1-BD36-BAD5D2263F35}" srcOrd="3" destOrd="0" presId="urn:microsoft.com/office/officeart/2018/5/layout/CenteredIconLabelDescriptionList"/>
    <dgm:cxn modelId="{536925E4-8F4C-443A-B166-3308C4058E3C}" type="presParOf" srcId="{D09B7D33-603F-4DED-A4C4-748DBD520C2D}" destId="{268D8F43-1EFB-4BEF-8DF3-6378B909C640}" srcOrd="4" destOrd="0" presId="urn:microsoft.com/office/officeart/2018/5/layout/CenteredIconLabelDescriptionList"/>
    <dgm:cxn modelId="{E0A5DCCA-23EE-489C-8D5A-3C8C5DC90134}" type="presParOf" srcId="{ABBF5B2D-35E0-4F78-8F55-953073DB81AC}" destId="{8AA84D10-871E-4146-8BA8-1ACF5A48CD81}" srcOrd="5" destOrd="0" presId="urn:microsoft.com/office/officeart/2018/5/layout/CenteredIconLabelDescriptionList"/>
    <dgm:cxn modelId="{306234C9-5955-408E-84B2-ED376B92A999}" type="presParOf" srcId="{ABBF5B2D-35E0-4F78-8F55-953073DB81AC}" destId="{5E17943D-A83F-4ED4-936C-473B70ADC925}" srcOrd="6" destOrd="0" presId="urn:microsoft.com/office/officeart/2018/5/layout/CenteredIconLabelDescriptionList"/>
    <dgm:cxn modelId="{50CFBE3D-A22F-47B3-8011-8138C137660A}" type="presParOf" srcId="{5E17943D-A83F-4ED4-936C-473B70ADC925}" destId="{AB0260BE-7747-469D-B888-99EF39B21A30}" srcOrd="0" destOrd="0" presId="urn:microsoft.com/office/officeart/2018/5/layout/CenteredIconLabelDescriptionList"/>
    <dgm:cxn modelId="{801EA75A-4521-4DAC-8E80-F490F424A7BA}" type="presParOf" srcId="{5E17943D-A83F-4ED4-936C-473B70ADC925}" destId="{5901C29F-4AD6-40E6-884C-8DE65FC2FC86}" srcOrd="1" destOrd="0" presId="urn:microsoft.com/office/officeart/2018/5/layout/CenteredIconLabelDescriptionList"/>
    <dgm:cxn modelId="{F4342305-39FC-4BAE-A4E7-4223E0AE5A08}" type="presParOf" srcId="{5E17943D-A83F-4ED4-936C-473B70ADC925}" destId="{EF41271B-05AB-4EAF-BC41-72EC85077188}" srcOrd="2" destOrd="0" presId="urn:microsoft.com/office/officeart/2018/5/layout/CenteredIconLabelDescriptionList"/>
    <dgm:cxn modelId="{96C702EF-D9E1-49DA-AEC9-819B030555B4}" type="presParOf" srcId="{5E17943D-A83F-4ED4-936C-473B70ADC925}" destId="{35E33288-BDC4-499F-8095-46E7F14E4DD9}" srcOrd="3" destOrd="0" presId="urn:microsoft.com/office/officeart/2018/5/layout/CenteredIconLabelDescriptionList"/>
    <dgm:cxn modelId="{E1FB6D5D-7CCE-427E-B02A-12A146B86E7B}" type="presParOf" srcId="{5E17943D-A83F-4ED4-936C-473B70ADC925}" destId="{CC38B333-AB65-470C-B8C8-56F6391EAD0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71919D-5B03-49B9-BA0D-7FED50A4C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B001A2-80DC-4F26-8733-15E94141A684}">
      <dgm:prSet/>
      <dgm:spPr/>
      <dgm:t>
        <a:bodyPr/>
        <a:lstStyle/>
        <a:p>
          <a:pPr>
            <a:lnSpc>
              <a:spcPct val="100000"/>
            </a:lnSpc>
          </a:pPr>
          <a:r>
            <a:rPr lang="en-US" b="1"/>
            <a:t>Transparency: </a:t>
          </a:r>
          <a:r>
            <a:rPr lang="en-US"/>
            <a:t>Clear understanding of how systems work</a:t>
          </a:r>
        </a:p>
      </dgm:t>
    </dgm:pt>
    <dgm:pt modelId="{8415A926-2D9A-4083-8792-AA71181CC945}" type="parTrans" cxnId="{CB7080C4-8E61-452D-97BB-A764E6927797}">
      <dgm:prSet/>
      <dgm:spPr/>
      <dgm:t>
        <a:bodyPr/>
        <a:lstStyle/>
        <a:p>
          <a:endParaRPr lang="en-US"/>
        </a:p>
      </dgm:t>
    </dgm:pt>
    <dgm:pt modelId="{DCBA8CB2-ACC5-4A6D-8B44-B3249EADAC46}" type="sibTrans" cxnId="{CB7080C4-8E61-452D-97BB-A764E6927797}">
      <dgm:prSet/>
      <dgm:spPr/>
      <dgm:t>
        <a:bodyPr/>
        <a:lstStyle/>
        <a:p>
          <a:endParaRPr lang="en-US"/>
        </a:p>
      </dgm:t>
    </dgm:pt>
    <dgm:pt modelId="{CAE05C1E-7F8D-4BF1-B143-72D44BC22FEF}">
      <dgm:prSet/>
      <dgm:spPr/>
      <dgm:t>
        <a:bodyPr/>
        <a:lstStyle/>
        <a:p>
          <a:pPr>
            <a:lnSpc>
              <a:spcPct val="100000"/>
            </a:lnSpc>
          </a:pPr>
          <a:r>
            <a:rPr lang="en-US" b="1"/>
            <a:t>Regulations:</a:t>
          </a:r>
          <a:r>
            <a:rPr lang="en-US"/>
            <a:t> Policies to govern AI development and deployment</a:t>
          </a:r>
        </a:p>
      </dgm:t>
    </dgm:pt>
    <dgm:pt modelId="{534515E1-78C2-412F-8D86-4087D8257686}" type="parTrans" cxnId="{1AF769CC-2BCC-4F40-B3B5-FB5AF73DD5D7}">
      <dgm:prSet/>
      <dgm:spPr/>
      <dgm:t>
        <a:bodyPr/>
        <a:lstStyle/>
        <a:p>
          <a:endParaRPr lang="en-US"/>
        </a:p>
      </dgm:t>
    </dgm:pt>
    <dgm:pt modelId="{FF7AB084-C442-4FE2-87DB-B0741F41B106}" type="sibTrans" cxnId="{1AF769CC-2BCC-4F40-B3B5-FB5AF73DD5D7}">
      <dgm:prSet/>
      <dgm:spPr/>
      <dgm:t>
        <a:bodyPr/>
        <a:lstStyle/>
        <a:p>
          <a:endParaRPr lang="en-US"/>
        </a:p>
      </dgm:t>
    </dgm:pt>
    <dgm:pt modelId="{AE13FD5F-64B0-483D-B1DC-1114A3755399}">
      <dgm:prSet/>
      <dgm:spPr/>
      <dgm:t>
        <a:bodyPr/>
        <a:lstStyle/>
        <a:p>
          <a:pPr>
            <a:lnSpc>
              <a:spcPct val="100000"/>
            </a:lnSpc>
          </a:pPr>
          <a:r>
            <a:rPr lang="en-US" b="1"/>
            <a:t>Collaboration:</a:t>
          </a:r>
          <a:r>
            <a:rPr lang="en-US"/>
            <a:t> Multidisciplinary efforts involving technologists, ethicists, and policymakers</a:t>
          </a:r>
        </a:p>
      </dgm:t>
    </dgm:pt>
    <dgm:pt modelId="{5AE7C08E-B995-46E2-95A5-8F3F775F0C29}" type="parTrans" cxnId="{84B6E51E-0779-4C54-A739-96EC8F8AC119}">
      <dgm:prSet/>
      <dgm:spPr/>
      <dgm:t>
        <a:bodyPr/>
        <a:lstStyle/>
        <a:p>
          <a:endParaRPr lang="en-US"/>
        </a:p>
      </dgm:t>
    </dgm:pt>
    <dgm:pt modelId="{2D02CE6B-1181-4EA0-8022-01D4A23E9E90}" type="sibTrans" cxnId="{84B6E51E-0779-4C54-A739-96EC8F8AC119}">
      <dgm:prSet/>
      <dgm:spPr/>
      <dgm:t>
        <a:bodyPr/>
        <a:lstStyle/>
        <a:p>
          <a:endParaRPr lang="en-US"/>
        </a:p>
      </dgm:t>
    </dgm:pt>
    <dgm:pt modelId="{5E83CC29-0CF3-4FD0-9F65-7A2523C6B202}">
      <dgm:prSet/>
      <dgm:spPr/>
      <dgm:t>
        <a:bodyPr/>
        <a:lstStyle/>
        <a:p>
          <a:pPr>
            <a:lnSpc>
              <a:spcPct val="100000"/>
            </a:lnSpc>
          </a:pPr>
          <a:r>
            <a:rPr lang="en-US" b="1"/>
            <a:t>Accountability: </a:t>
          </a:r>
          <a:r>
            <a:rPr lang="en-US"/>
            <a:t>Assigning responsibility for AI outcomes</a:t>
          </a:r>
        </a:p>
      </dgm:t>
    </dgm:pt>
    <dgm:pt modelId="{F62956F9-4728-4E14-95B5-AC95C4AF7602}" type="parTrans" cxnId="{CC5C846C-3FE5-4735-AA6F-B4CFBA7AE5B9}">
      <dgm:prSet/>
      <dgm:spPr/>
      <dgm:t>
        <a:bodyPr/>
        <a:lstStyle/>
        <a:p>
          <a:endParaRPr lang="en-US"/>
        </a:p>
      </dgm:t>
    </dgm:pt>
    <dgm:pt modelId="{61F57998-27BC-4876-B8BE-EE19E621E901}" type="sibTrans" cxnId="{CC5C846C-3FE5-4735-AA6F-B4CFBA7AE5B9}">
      <dgm:prSet/>
      <dgm:spPr/>
      <dgm:t>
        <a:bodyPr/>
        <a:lstStyle/>
        <a:p>
          <a:endParaRPr lang="en-US"/>
        </a:p>
      </dgm:t>
    </dgm:pt>
    <dgm:pt modelId="{1DE5B154-F3C7-4C68-A0D5-22DEB63BC906}" type="pres">
      <dgm:prSet presAssocID="{0771919D-5B03-49B9-BA0D-7FED50A4C5F1}" presName="root" presStyleCnt="0">
        <dgm:presLayoutVars>
          <dgm:dir/>
          <dgm:resizeHandles val="exact"/>
        </dgm:presLayoutVars>
      </dgm:prSet>
      <dgm:spPr/>
    </dgm:pt>
    <dgm:pt modelId="{EEBB6228-E994-48D4-B081-E2890F749ED5}" type="pres">
      <dgm:prSet presAssocID="{AEB001A2-80DC-4F26-8733-15E94141A684}" presName="compNode" presStyleCnt="0"/>
      <dgm:spPr/>
    </dgm:pt>
    <dgm:pt modelId="{BECD1F15-E7C0-4CAE-8ED2-1DE9A75335FA}" type="pres">
      <dgm:prSet presAssocID="{AEB001A2-80DC-4F26-8733-15E94141A684}" presName="bgRect" presStyleLbl="bgShp" presStyleIdx="0" presStyleCnt="4"/>
      <dgm:spPr/>
    </dgm:pt>
    <dgm:pt modelId="{D2C43EC9-E5A9-4542-8232-A0D5D8F3FEBF}" type="pres">
      <dgm:prSet presAssocID="{AEB001A2-80DC-4F26-8733-15E94141A6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70D09336-19CE-44D7-B0C6-0006E2F53E9C}" type="pres">
      <dgm:prSet presAssocID="{AEB001A2-80DC-4F26-8733-15E94141A684}" presName="spaceRect" presStyleCnt="0"/>
      <dgm:spPr/>
    </dgm:pt>
    <dgm:pt modelId="{372F3BD7-F0E2-4EA1-8C7D-0128D908EEA8}" type="pres">
      <dgm:prSet presAssocID="{AEB001A2-80DC-4F26-8733-15E94141A684}" presName="parTx" presStyleLbl="revTx" presStyleIdx="0" presStyleCnt="4">
        <dgm:presLayoutVars>
          <dgm:chMax val="0"/>
          <dgm:chPref val="0"/>
        </dgm:presLayoutVars>
      </dgm:prSet>
      <dgm:spPr/>
    </dgm:pt>
    <dgm:pt modelId="{50EAA2C0-B295-4133-B2BB-A5C18F26AADF}" type="pres">
      <dgm:prSet presAssocID="{DCBA8CB2-ACC5-4A6D-8B44-B3249EADAC46}" presName="sibTrans" presStyleCnt="0"/>
      <dgm:spPr/>
    </dgm:pt>
    <dgm:pt modelId="{5C94A32C-40B9-44F6-A8F2-05CF7841F0D7}" type="pres">
      <dgm:prSet presAssocID="{CAE05C1E-7F8D-4BF1-B143-72D44BC22FEF}" presName="compNode" presStyleCnt="0"/>
      <dgm:spPr/>
    </dgm:pt>
    <dgm:pt modelId="{656DEDB4-5B4A-4E8D-B86E-3191B74B3EF3}" type="pres">
      <dgm:prSet presAssocID="{CAE05C1E-7F8D-4BF1-B143-72D44BC22FEF}" presName="bgRect" presStyleLbl="bgShp" presStyleIdx="1" presStyleCnt="4"/>
      <dgm:spPr/>
    </dgm:pt>
    <dgm:pt modelId="{2B7ECC2E-3681-44F7-89C9-A00C8F245E6E}" type="pres">
      <dgm:prSet presAssocID="{CAE05C1E-7F8D-4BF1-B143-72D44BC22F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41A68003-2541-4078-8807-D21C5329C208}" type="pres">
      <dgm:prSet presAssocID="{CAE05C1E-7F8D-4BF1-B143-72D44BC22FEF}" presName="spaceRect" presStyleCnt="0"/>
      <dgm:spPr/>
    </dgm:pt>
    <dgm:pt modelId="{C11E3746-7DB0-4CCB-BAB0-6AFC1F1B8253}" type="pres">
      <dgm:prSet presAssocID="{CAE05C1E-7F8D-4BF1-B143-72D44BC22FEF}" presName="parTx" presStyleLbl="revTx" presStyleIdx="1" presStyleCnt="4">
        <dgm:presLayoutVars>
          <dgm:chMax val="0"/>
          <dgm:chPref val="0"/>
        </dgm:presLayoutVars>
      </dgm:prSet>
      <dgm:spPr/>
    </dgm:pt>
    <dgm:pt modelId="{1D2525E1-4E9B-40AA-9B14-F6040009AF07}" type="pres">
      <dgm:prSet presAssocID="{FF7AB084-C442-4FE2-87DB-B0741F41B106}" presName="sibTrans" presStyleCnt="0"/>
      <dgm:spPr/>
    </dgm:pt>
    <dgm:pt modelId="{5DB602BE-E7EF-40FD-994B-D52EE198A3B0}" type="pres">
      <dgm:prSet presAssocID="{AE13FD5F-64B0-483D-B1DC-1114A3755399}" presName="compNode" presStyleCnt="0"/>
      <dgm:spPr/>
    </dgm:pt>
    <dgm:pt modelId="{18F92507-1A22-487D-8049-B3FF32BAE344}" type="pres">
      <dgm:prSet presAssocID="{AE13FD5F-64B0-483D-B1DC-1114A3755399}" presName="bgRect" presStyleLbl="bgShp" presStyleIdx="2" presStyleCnt="4"/>
      <dgm:spPr/>
    </dgm:pt>
    <dgm:pt modelId="{FED59BB9-9FB8-484E-A001-76173287B53D}" type="pres">
      <dgm:prSet presAssocID="{AE13FD5F-64B0-483D-B1DC-1114A37553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tor"/>
        </a:ext>
      </dgm:extLst>
    </dgm:pt>
    <dgm:pt modelId="{923CB0C0-7C57-46FF-B02B-8DE39A30445C}" type="pres">
      <dgm:prSet presAssocID="{AE13FD5F-64B0-483D-B1DC-1114A3755399}" presName="spaceRect" presStyleCnt="0"/>
      <dgm:spPr/>
    </dgm:pt>
    <dgm:pt modelId="{016323EB-AEA9-4B59-8879-5C7B20A240DA}" type="pres">
      <dgm:prSet presAssocID="{AE13FD5F-64B0-483D-B1DC-1114A3755399}" presName="parTx" presStyleLbl="revTx" presStyleIdx="2" presStyleCnt="4">
        <dgm:presLayoutVars>
          <dgm:chMax val="0"/>
          <dgm:chPref val="0"/>
        </dgm:presLayoutVars>
      </dgm:prSet>
      <dgm:spPr/>
    </dgm:pt>
    <dgm:pt modelId="{D6CD1658-17A8-4810-A370-77529DF62173}" type="pres">
      <dgm:prSet presAssocID="{2D02CE6B-1181-4EA0-8022-01D4A23E9E90}" presName="sibTrans" presStyleCnt="0"/>
      <dgm:spPr/>
    </dgm:pt>
    <dgm:pt modelId="{3FA8F8E9-FF48-4D97-8936-FB9DE2333716}" type="pres">
      <dgm:prSet presAssocID="{5E83CC29-0CF3-4FD0-9F65-7A2523C6B202}" presName="compNode" presStyleCnt="0"/>
      <dgm:spPr/>
    </dgm:pt>
    <dgm:pt modelId="{E78C1B2E-B253-4834-9F85-13991EF06146}" type="pres">
      <dgm:prSet presAssocID="{5E83CC29-0CF3-4FD0-9F65-7A2523C6B202}" presName="bgRect" presStyleLbl="bgShp" presStyleIdx="3" presStyleCnt="4"/>
      <dgm:spPr/>
    </dgm:pt>
    <dgm:pt modelId="{3F59FD91-B32A-4C34-B29C-615C1CF7AE79}" type="pres">
      <dgm:prSet presAssocID="{5E83CC29-0CF3-4FD0-9F65-7A2523C6B2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A673A884-0A4D-476C-B8C1-A97FC43BC2B5}" type="pres">
      <dgm:prSet presAssocID="{5E83CC29-0CF3-4FD0-9F65-7A2523C6B202}" presName="spaceRect" presStyleCnt="0"/>
      <dgm:spPr/>
    </dgm:pt>
    <dgm:pt modelId="{66E8E696-5A64-4C30-B93C-F08723EF4556}" type="pres">
      <dgm:prSet presAssocID="{5E83CC29-0CF3-4FD0-9F65-7A2523C6B202}" presName="parTx" presStyleLbl="revTx" presStyleIdx="3" presStyleCnt="4">
        <dgm:presLayoutVars>
          <dgm:chMax val="0"/>
          <dgm:chPref val="0"/>
        </dgm:presLayoutVars>
      </dgm:prSet>
      <dgm:spPr/>
    </dgm:pt>
  </dgm:ptLst>
  <dgm:cxnLst>
    <dgm:cxn modelId="{6D4EA209-E83A-458D-9C43-D1159F0160EB}" type="presOf" srcId="{0771919D-5B03-49B9-BA0D-7FED50A4C5F1}" destId="{1DE5B154-F3C7-4C68-A0D5-22DEB63BC906}" srcOrd="0" destOrd="0" presId="urn:microsoft.com/office/officeart/2018/2/layout/IconVerticalSolidList"/>
    <dgm:cxn modelId="{84B6E51E-0779-4C54-A739-96EC8F8AC119}" srcId="{0771919D-5B03-49B9-BA0D-7FED50A4C5F1}" destId="{AE13FD5F-64B0-483D-B1DC-1114A3755399}" srcOrd="2" destOrd="0" parTransId="{5AE7C08E-B995-46E2-95A5-8F3F775F0C29}" sibTransId="{2D02CE6B-1181-4EA0-8022-01D4A23E9E90}"/>
    <dgm:cxn modelId="{7B43D021-4516-4801-98FF-F9163E08BFE9}" type="presOf" srcId="{5E83CC29-0CF3-4FD0-9F65-7A2523C6B202}" destId="{66E8E696-5A64-4C30-B93C-F08723EF4556}" srcOrd="0" destOrd="0" presId="urn:microsoft.com/office/officeart/2018/2/layout/IconVerticalSolidList"/>
    <dgm:cxn modelId="{B544E024-9705-4C69-8E7B-6919BAE48261}" type="presOf" srcId="{AEB001A2-80DC-4F26-8733-15E94141A684}" destId="{372F3BD7-F0E2-4EA1-8C7D-0128D908EEA8}" srcOrd="0" destOrd="0" presId="urn:microsoft.com/office/officeart/2018/2/layout/IconVerticalSolidList"/>
    <dgm:cxn modelId="{8C96BF5D-5913-481B-B35E-B0701D975181}" type="presOf" srcId="{AE13FD5F-64B0-483D-B1DC-1114A3755399}" destId="{016323EB-AEA9-4B59-8879-5C7B20A240DA}" srcOrd="0" destOrd="0" presId="urn:microsoft.com/office/officeart/2018/2/layout/IconVerticalSolidList"/>
    <dgm:cxn modelId="{CC5C846C-3FE5-4735-AA6F-B4CFBA7AE5B9}" srcId="{0771919D-5B03-49B9-BA0D-7FED50A4C5F1}" destId="{5E83CC29-0CF3-4FD0-9F65-7A2523C6B202}" srcOrd="3" destOrd="0" parTransId="{F62956F9-4728-4E14-95B5-AC95C4AF7602}" sibTransId="{61F57998-27BC-4876-B8BE-EE19E621E901}"/>
    <dgm:cxn modelId="{CB7080C4-8E61-452D-97BB-A764E6927797}" srcId="{0771919D-5B03-49B9-BA0D-7FED50A4C5F1}" destId="{AEB001A2-80DC-4F26-8733-15E94141A684}" srcOrd="0" destOrd="0" parTransId="{8415A926-2D9A-4083-8792-AA71181CC945}" sibTransId="{DCBA8CB2-ACC5-4A6D-8B44-B3249EADAC46}"/>
    <dgm:cxn modelId="{1AF769CC-2BCC-4F40-B3B5-FB5AF73DD5D7}" srcId="{0771919D-5B03-49B9-BA0D-7FED50A4C5F1}" destId="{CAE05C1E-7F8D-4BF1-B143-72D44BC22FEF}" srcOrd="1" destOrd="0" parTransId="{534515E1-78C2-412F-8D86-4087D8257686}" sibTransId="{FF7AB084-C442-4FE2-87DB-B0741F41B106}"/>
    <dgm:cxn modelId="{6A780FEA-DA0D-44B7-A85F-DB5AE98F4674}" type="presOf" srcId="{CAE05C1E-7F8D-4BF1-B143-72D44BC22FEF}" destId="{C11E3746-7DB0-4CCB-BAB0-6AFC1F1B8253}" srcOrd="0" destOrd="0" presId="urn:microsoft.com/office/officeart/2018/2/layout/IconVerticalSolidList"/>
    <dgm:cxn modelId="{8D968D89-052B-4348-88C8-2122EE2E1C69}" type="presParOf" srcId="{1DE5B154-F3C7-4C68-A0D5-22DEB63BC906}" destId="{EEBB6228-E994-48D4-B081-E2890F749ED5}" srcOrd="0" destOrd="0" presId="urn:microsoft.com/office/officeart/2018/2/layout/IconVerticalSolidList"/>
    <dgm:cxn modelId="{EDF29BB2-E873-4A8A-B636-7B0C172309F7}" type="presParOf" srcId="{EEBB6228-E994-48D4-B081-E2890F749ED5}" destId="{BECD1F15-E7C0-4CAE-8ED2-1DE9A75335FA}" srcOrd="0" destOrd="0" presId="urn:microsoft.com/office/officeart/2018/2/layout/IconVerticalSolidList"/>
    <dgm:cxn modelId="{B86BFC39-4F57-40B3-ABCC-90A91C905AFE}" type="presParOf" srcId="{EEBB6228-E994-48D4-B081-E2890F749ED5}" destId="{D2C43EC9-E5A9-4542-8232-A0D5D8F3FEBF}" srcOrd="1" destOrd="0" presId="urn:microsoft.com/office/officeart/2018/2/layout/IconVerticalSolidList"/>
    <dgm:cxn modelId="{0C72ABF9-8D7A-469E-A489-D770A81567D2}" type="presParOf" srcId="{EEBB6228-E994-48D4-B081-E2890F749ED5}" destId="{70D09336-19CE-44D7-B0C6-0006E2F53E9C}" srcOrd="2" destOrd="0" presId="urn:microsoft.com/office/officeart/2018/2/layout/IconVerticalSolidList"/>
    <dgm:cxn modelId="{B1618FCE-CA99-4605-A551-00FE17140EE9}" type="presParOf" srcId="{EEBB6228-E994-48D4-B081-E2890F749ED5}" destId="{372F3BD7-F0E2-4EA1-8C7D-0128D908EEA8}" srcOrd="3" destOrd="0" presId="urn:microsoft.com/office/officeart/2018/2/layout/IconVerticalSolidList"/>
    <dgm:cxn modelId="{750635D9-574A-4DFC-B517-8EA2B5793415}" type="presParOf" srcId="{1DE5B154-F3C7-4C68-A0D5-22DEB63BC906}" destId="{50EAA2C0-B295-4133-B2BB-A5C18F26AADF}" srcOrd="1" destOrd="0" presId="urn:microsoft.com/office/officeart/2018/2/layout/IconVerticalSolidList"/>
    <dgm:cxn modelId="{64BA31CA-DF6D-4652-9984-42042E76947E}" type="presParOf" srcId="{1DE5B154-F3C7-4C68-A0D5-22DEB63BC906}" destId="{5C94A32C-40B9-44F6-A8F2-05CF7841F0D7}" srcOrd="2" destOrd="0" presId="urn:microsoft.com/office/officeart/2018/2/layout/IconVerticalSolidList"/>
    <dgm:cxn modelId="{E3B10645-6CFA-4458-9295-3D0204146DEE}" type="presParOf" srcId="{5C94A32C-40B9-44F6-A8F2-05CF7841F0D7}" destId="{656DEDB4-5B4A-4E8D-B86E-3191B74B3EF3}" srcOrd="0" destOrd="0" presId="urn:microsoft.com/office/officeart/2018/2/layout/IconVerticalSolidList"/>
    <dgm:cxn modelId="{9B571281-8B22-4034-9793-DFEB305D6DCA}" type="presParOf" srcId="{5C94A32C-40B9-44F6-A8F2-05CF7841F0D7}" destId="{2B7ECC2E-3681-44F7-89C9-A00C8F245E6E}" srcOrd="1" destOrd="0" presId="urn:microsoft.com/office/officeart/2018/2/layout/IconVerticalSolidList"/>
    <dgm:cxn modelId="{3C7C60DF-65BE-43A1-AE67-47D0040DD6F0}" type="presParOf" srcId="{5C94A32C-40B9-44F6-A8F2-05CF7841F0D7}" destId="{41A68003-2541-4078-8807-D21C5329C208}" srcOrd="2" destOrd="0" presId="urn:microsoft.com/office/officeart/2018/2/layout/IconVerticalSolidList"/>
    <dgm:cxn modelId="{28F1C899-2323-41E9-9592-979793C8834C}" type="presParOf" srcId="{5C94A32C-40B9-44F6-A8F2-05CF7841F0D7}" destId="{C11E3746-7DB0-4CCB-BAB0-6AFC1F1B8253}" srcOrd="3" destOrd="0" presId="urn:microsoft.com/office/officeart/2018/2/layout/IconVerticalSolidList"/>
    <dgm:cxn modelId="{86BC8426-C7BC-467A-8F12-2C3AECBBC805}" type="presParOf" srcId="{1DE5B154-F3C7-4C68-A0D5-22DEB63BC906}" destId="{1D2525E1-4E9B-40AA-9B14-F6040009AF07}" srcOrd="3" destOrd="0" presId="urn:microsoft.com/office/officeart/2018/2/layout/IconVerticalSolidList"/>
    <dgm:cxn modelId="{8F46CD7C-4D7A-405F-A98A-FDADDCF6D565}" type="presParOf" srcId="{1DE5B154-F3C7-4C68-A0D5-22DEB63BC906}" destId="{5DB602BE-E7EF-40FD-994B-D52EE198A3B0}" srcOrd="4" destOrd="0" presId="urn:microsoft.com/office/officeart/2018/2/layout/IconVerticalSolidList"/>
    <dgm:cxn modelId="{EA49AF6C-2B32-4CDE-8A8C-BBEA963F6C34}" type="presParOf" srcId="{5DB602BE-E7EF-40FD-994B-D52EE198A3B0}" destId="{18F92507-1A22-487D-8049-B3FF32BAE344}" srcOrd="0" destOrd="0" presId="urn:microsoft.com/office/officeart/2018/2/layout/IconVerticalSolidList"/>
    <dgm:cxn modelId="{203294F6-FD62-484B-A6C3-BC5004A49989}" type="presParOf" srcId="{5DB602BE-E7EF-40FD-994B-D52EE198A3B0}" destId="{FED59BB9-9FB8-484E-A001-76173287B53D}" srcOrd="1" destOrd="0" presId="urn:microsoft.com/office/officeart/2018/2/layout/IconVerticalSolidList"/>
    <dgm:cxn modelId="{40E49136-59FA-402D-974F-C6E517647F42}" type="presParOf" srcId="{5DB602BE-E7EF-40FD-994B-D52EE198A3B0}" destId="{923CB0C0-7C57-46FF-B02B-8DE39A30445C}" srcOrd="2" destOrd="0" presId="urn:microsoft.com/office/officeart/2018/2/layout/IconVerticalSolidList"/>
    <dgm:cxn modelId="{3AC8A811-2CB6-4E6F-960E-96C8D6849A48}" type="presParOf" srcId="{5DB602BE-E7EF-40FD-994B-D52EE198A3B0}" destId="{016323EB-AEA9-4B59-8879-5C7B20A240DA}" srcOrd="3" destOrd="0" presId="urn:microsoft.com/office/officeart/2018/2/layout/IconVerticalSolidList"/>
    <dgm:cxn modelId="{6FF19CEF-6266-487E-BE91-05535314651A}" type="presParOf" srcId="{1DE5B154-F3C7-4C68-A0D5-22DEB63BC906}" destId="{D6CD1658-17A8-4810-A370-77529DF62173}" srcOrd="5" destOrd="0" presId="urn:microsoft.com/office/officeart/2018/2/layout/IconVerticalSolidList"/>
    <dgm:cxn modelId="{DC67D42E-EDDA-4008-B535-5AD624EBBB4A}" type="presParOf" srcId="{1DE5B154-F3C7-4C68-A0D5-22DEB63BC906}" destId="{3FA8F8E9-FF48-4D97-8936-FB9DE2333716}" srcOrd="6" destOrd="0" presId="urn:microsoft.com/office/officeart/2018/2/layout/IconVerticalSolidList"/>
    <dgm:cxn modelId="{BFD385DC-296E-42CB-9631-F4C6D3AB6028}" type="presParOf" srcId="{3FA8F8E9-FF48-4D97-8936-FB9DE2333716}" destId="{E78C1B2E-B253-4834-9F85-13991EF06146}" srcOrd="0" destOrd="0" presId="urn:microsoft.com/office/officeart/2018/2/layout/IconVerticalSolidList"/>
    <dgm:cxn modelId="{E65BDF0D-3683-427E-98E8-356F641B8E84}" type="presParOf" srcId="{3FA8F8E9-FF48-4D97-8936-FB9DE2333716}" destId="{3F59FD91-B32A-4C34-B29C-615C1CF7AE79}" srcOrd="1" destOrd="0" presId="urn:microsoft.com/office/officeart/2018/2/layout/IconVerticalSolidList"/>
    <dgm:cxn modelId="{82B86070-0642-4C42-B31B-BE0A76FC5B9D}" type="presParOf" srcId="{3FA8F8E9-FF48-4D97-8936-FB9DE2333716}" destId="{A673A884-0A4D-476C-B8C1-A97FC43BC2B5}" srcOrd="2" destOrd="0" presId="urn:microsoft.com/office/officeart/2018/2/layout/IconVerticalSolidList"/>
    <dgm:cxn modelId="{102109A1-84C5-4F5A-9123-77C1F64CC105}" type="presParOf" srcId="{3FA8F8E9-FF48-4D97-8936-FB9DE2333716}" destId="{66E8E696-5A64-4C30-B93C-F08723EF45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1F851-7B17-4ED7-A16D-9357EA874220}"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FEBCDFB-03D1-4D54-8102-320BC26BD1BC}">
      <dgm:prSet/>
      <dgm:spPr/>
      <dgm:t>
        <a:bodyPr/>
        <a:lstStyle/>
        <a:p>
          <a:r>
            <a:rPr lang="en-US"/>
            <a:t>Preprocessing Step</a:t>
          </a:r>
        </a:p>
      </dgm:t>
    </dgm:pt>
    <dgm:pt modelId="{4316B8D1-BB71-4E2F-88D2-D1653E8A3B99}" type="parTrans" cxnId="{7A1359FE-AE68-4E70-ABBE-C15BBF332E57}">
      <dgm:prSet/>
      <dgm:spPr/>
      <dgm:t>
        <a:bodyPr/>
        <a:lstStyle/>
        <a:p>
          <a:endParaRPr lang="en-US"/>
        </a:p>
      </dgm:t>
    </dgm:pt>
    <dgm:pt modelId="{30B47152-8F81-428F-B19B-51A619E8C5E8}" type="sibTrans" cxnId="{7A1359FE-AE68-4E70-ABBE-C15BBF332E57}">
      <dgm:prSet/>
      <dgm:spPr/>
      <dgm:t>
        <a:bodyPr/>
        <a:lstStyle/>
        <a:p>
          <a:endParaRPr lang="en-US"/>
        </a:p>
      </dgm:t>
    </dgm:pt>
    <dgm:pt modelId="{346E5A2D-C7F5-4CC9-B4CC-BFD717C93479}">
      <dgm:prSet/>
      <dgm:spPr/>
      <dgm:t>
        <a:bodyPr/>
        <a:lstStyle/>
        <a:p>
          <a:r>
            <a:rPr lang="en-US"/>
            <a:t>Transforms or cleans data</a:t>
          </a:r>
        </a:p>
      </dgm:t>
    </dgm:pt>
    <dgm:pt modelId="{34FA6FEB-6603-4A7C-815E-A06585E6036E}" type="parTrans" cxnId="{075A8641-2AAC-4C51-938D-EDBF8415E3AC}">
      <dgm:prSet/>
      <dgm:spPr/>
      <dgm:t>
        <a:bodyPr/>
        <a:lstStyle/>
        <a:p>
          <a:endParaRPr lang="en-US"/>
        </a:p>
      </dgm:t>
    </dgm:pt>
    <dgm:pt modelId="{54834AB8-672B-4395-8BA4-CD6A4C331DBC}" type="sibTrans" cxnId="{075A8641-2AAC-4C51-938D-EDBF8415E3AC}">
      <dgm:prSet/>
      <dgm:spPr/>
      <dgm:t>
        <a:bodyPr/>
        <a:lstStyle/>
        <a:p>
          <a:endParaRPr lang="en-US"/>
        </a:p>
      </dgm:t>
    </dgm:pt>
    <dgm:pt modelId="{78442077-CA21-4711-A3B0-271C2E4EA1B7}">
      <dgm:prSet/>
      <dgm:spPr/>
      <dgm:t>
        <a:bodyPr/>
        <a:lstStyle/>
        <a:p>
          <a:r>
            <a:rPr lang="en-US"/>
            <a:t>Final Predictor</a:t>
          </a:r>
        </a:p>
      </dgm:t>
    </dgm:pt>
    <dgm:pt modelId="{285AF652-705A-4541-A057-39D2B9D4EDE4}" type="parTrans" cxnId="{4DF8FD09-744C-438D-840F-76F768FF6D4A}">
      <dgm:prSet/>
      <dgm:spPr/>
      <dgm:t>
        <a:bodyPr/>
        <a:lstStyle/>
        <a:p>
          <a:endParaRPr lang="en-US"/>
        </a:p>
      </dgm:t>
    </dgm:pt>
    <dgm:pt modelId="{D8874943-FF41-4852-AFCB-8A01B7B447BF}" type="sibTrans" cxnId="{4DF8FD09-744C-438D-840F-76F768FF6D4A}">
      <dgm:prSet/>
      <dgm:spPr/>
      <dgm:t>
        <a:bodyPr/>
        <a:lstStyle/>
        <a:p>
          <a:endParaRPr lang="en-US"/>
        </a:p>
      </dgm:t>
    </dgm:pt>
    <dgm:pt modelId="{1180D640-45FB-4827-B855-6C27514A9F86}">
      <dgm:prSet/>
      <dgm:spPr/>
      <dgm:t>
        <a:bodyPr/>
        <a:lstStyle/>
        <a:p>
          <a:r>
            <a:rPr lang="en-US"/>
            <a:t>Prediction of target values</a:t>
          </a:r>
        </a:p>
      </dgm:t>
    </dgm:pt>
    <dgm:pt modelId="{602E3BD5-2291-4228-8DE9-6591AF16333C}" type="parTrans" cxnId="{B984A86D-CCF2-4DB7-A167-92719B045A2E}">
      <dgm:prSet/>
      <dgm:spPr/>
      <dgm:t>
        <a:bodyPr/>
        <a:lstStyle/>
        <a:p>
          <a:endParaRPr lang="en-US"/>
        </a:p>
      </dgm:t>
    </dgm:pt>
    <dgm:pt modelId="{EF50CEB9-A8FC-40F4-B426-5854DE872DDD}" type="sibTrans" cxnId="{B984A86D-CCF2-4DB7-A167-92719B045A2E}">
      <dgm:prSet/>
      <dgm:spPr/>
      <dgm:t>
        <a:bodyPr/>
        <a:lstStyle/>
        <a:p>
          <a:endParaRPr lang="en-US"/>
        </a:p>
      </dgm:t>
    </dgm:pt>
    <dgm:pt modelId="{65614952-1706-4CF1-B835-303934F87147}">
      <dgm:prSet/>
      <dgm:spPr/>
      <dgm:t>
        <a:bodyPr/>
        <a:lstStyle/>
        <a:p>
          <a:r>
            <a:rPr lang="en-US"/>
            <a:t>Model Evaluation</a:t>
          </a:r>
        </a:p>
      </dgm:t>
    </dgm:pt>
    <dgm:pt modelId="{43227F8F-4811-439B-867E-02FDB1C3AABC}" type="parTrans" cxnId="{2B286646-4C0E-48D9-82C2-DE786275EB18}">
      <dgm:prSet/>
      <dgm:spPr/>
      <dgm:t>
        <a:bodyPr/>
        <a:lstStyle/>
        <a:p>
          <a:endParaRPr lang="en-US"/>
        </a:p>
      </dgm:t>
    </dgm:pt>
    <dgm:pt modelId="{63326207-F8BD-4C7A-BE78-506BE8ED34C7}" type="sibTrans" cxnId="{2B286646-4C0E-48D9-82C2-DE786275EB18}">
      <dgm:prSet/>
      <dgm:spPr/>
      <dgm:t>
        <a:bodyPr/>
        <a:lstStyle/>
        <a:p>
          <a:endParaRPr lang="en-US"/>
        </a:p>
      </dgm:t>
    </dgm:pt>
    <dgm:pt modelId="{E4282CD6-00F4-4FA0-B54B-1E4C001E6630}">
      <dgm:prSet/>
      <dgm:spPr/>
      <dgm:t>
        <a:bodyPr/>
        <a:lstStyle/>
        <a:p>
          <a:r>
            <a:rPr lang="en-US"/>
            <a:t>Test to validate the accuracy of the model</a:t>
          </a:r>
        </a:p>
      </dgm:t>
    </dgm:pt>
    <dgm:pt modelId="{9D04AA60-473E-4075-B472-0BE2DD505BBB}" type="parTrans" cxnId="{D10228FD-E5A9-4548-B869-A172D48CA0F8}">
      <dgm:prSet/>
      <dgm:spPr/>
      <dgm:t>
        <a:bodyPr/>
        <a:lstStyle/>
        <a:p>
          <a:endParaRPr lang="en-US"/>
        </a:p>
      </dgm:t>
    </dgm:pt>
    <dgm:pt modelId="{2AA2A9B2-AC87-44BC-8525-4CBF5181F65D}" type="sibTrans" cxnId="{D10228FD-E5A9-4548-B869-A172D48CA0F8}">
      <dgm:prSet/>
      <dgm:spPr/>
      <dgm:t>
        <a:bodyPr/>
        <a:lstStyle/>
        <a:p>
          <a:endParaRPr lang="en-US"/>
        </a:p>
      </dgm:t>
    </dgm:pt>
    <dgm:pt modelId="{1F798049-CFDF-45E8-9075-A041153DC0E3}" type="pres">
      <dgm:prSet presAssocID="{AD11F851-7B17-4ED7-A16D-9357EA874220}" presName="linear" presStyleCnt="0">
        <dgm:presLayoutVars>
          <dgm:dir/>
          <dgm:animLvl val="lvl"/>
          <dgm:resizeHandles val="exact"/>
        </dgm:presLayoutVars>
      </dgm:prSet>
      <dgm:spPr/>
    </dgm:pt>
    <dgm:pt modelId="{3E8BB2F4-1A06-432F-A9A1-D5E48A166039}" type="pres">
      <dgm:prSet presAssocID="{3FEBCDFB-03D1-4D54-8102-320BC26BD1BC}" presName="parentLin" presStyleCnt="0"/>
      <dgm:spPr/>
    </dgm:pt>
    <dgm:pt modelId="{AEFA54D6-CD87-4BF1-9B73-F664904B30EF}" type="pres">
      <dgm:prSet presAssocID="{3FEBCDFB-03D1-4D54-8102-320BC26BD1BC}" presName="parentLeftMargin" presStyleLbl="node1" presStyleIdx="0" presStyleCnt="3"/>
      <dgm:spPr/>
    </dgm:pt>
    <dgm:pt modelId="{186889D6-14E3-4F00-80D9-741C4297A405}" type="pres">
      <dgm:prSet presAssocID="{3FEBCDFB-03D1-4D54-8102-320BC26BD1BC}" presName="parentText" presStyleLbl="node1" presStyleIdx="0" presStyleCnt="3">
        <dgm:presLayoutVars>
          <dgm:chMax val="0"/>
          <dgm:bulletEnabled val="1"/>
        </dgm:presLayoutVars>
      </dgm:prSet>
      <dgm:spPr/>
    </dgm:pt>
    <dgm:pt modelId="{B0DFFC91-15F6-4856-B4E4-5B7B0310FC3D}" type="pres">
      <dgm:prSet presAssocID="{3FEBCDFB-03D1-4D54-8102-320BC26BD1BC}" presName="negativeSpace" presStyleCnt="0"/>
      <dgm:spPr/>
    </dgm:pt>
    <dgm:pt modelId="{ABBEA411-2E54-4989-92E9-90710BE39EAB}" type="pres">
      <dgm:prSet presAssocID="{3FEBCDFB-03D1-4D54-8102-320BC26BD1BC}" presName="childText" presStyleLbl="conFgAcc1" presStyleIdx="0" presStyleCnt="3">
        <dgm:presLayoutVars>
          <dgm:bulletEnabled val="1"/>
        </dgm:presLayoutVars>
      </dgm:prSet>
      <dgm:spPr/>
    </dgm:pt>
    <dgm:pt modelId="{42D39D7E-9141-48EE-9B0B-D761FECC7BC4}" type="pres">
      <dgm:prSet presAssocID="{30B47152-8F81-428F-B19B-51A619E8C5E8}" presName="spaceBetweenRectangles" presStyleCnt="0"/>
      <dgm:spPr/>
    </dgm:pt>
    <dgm:pt modelId="{F5D441F5-F538-41FF-8FCE-A926858C6DDA}" type="pres">
      <dgm:prSet presAssocID="{78442077-CA21-4711-A3B0-271C2E4EA1B7}" presName="parentLin" presStyleCnt="0"/>
      <dgm:spPr/>
    </dgm:pt>
    <dgm:pt modelId="{51AA1270-AC90-469D-AD40-4C16BAD1D496}" type="pres">
      <dgm:prSet presAssocID="{78442077-CA21-4711-A3B0-271C2E4EA1B7}" presName="parentLeftMargin" presStyleLbl="node1" presStyleIdx="0" presStyleCnt="3"/>
      <dgm:spPr/>
    </dgm:pt>
    <dgm:pt modelId="{A4B05595-56AD-48C1-8CC2-88A4AEB69BA8}" type="pres">
      <dgm:prSet presAssocID="{78442077-CA21-4711-A3B0-271C2E4EA1B7}" presName="parentText" presStyleLbl="node1" presStyleIdx="1" presStyleCnt="3">
        <dgm:presLayoutVars>
          <dgm:chMax val="0"/>
          <dgm:bulletEnabled val="1"/>
        </dgm:presLayoutVars>
      </dgm:prSet>
      <dgm:spPr/>
    </dgm:pt>
    <dgm:pt modelId="{E91B7329-2B3A-4774-841F-09366923FF64}" type="pres">
      <dgm:prSet presAssocID="{78442077-CA21-4711-A3B0-271C2E4EA1B7}" presName="negativeSpace" presStyleCnt="0"/>
      <dgm:spPr/>
    </dgm:pt>
    <dgm:pt modelId="{44027807-3212-48D7-A2B3-A203BC7F0F7C}" type="pres">
      <dgm:prSet presAssocID="{78442077-CA21-4711-A3B0-271C2E4EA1B7}" presName="childText" presStyleLbl="conFgAcc1" presStyleIdx="1" presStyleCnt="3">
        <dgm:presLayoutVars>
          <dgm:bulletEnabled val="1"/>
        </dgm:presLayoutVars>
      </dgm:prSet>
      <dgm:spPr/>
    </dgm:pt>
    <dgm:pt modelId="{E07ED273-EE9C-45A2-B77E-195E3C6C0F79}" type="pres">
      <dgm:prSet presAssocID="{D8874943-FF41-4852-AFCB-8A01B7B447BF}" presName="spaceBetweenRectangles" presStyleCnt="0"/>
      <dgm:spPr/>
    </dgm:pt>
    <dgm:pt modelId="{9B02E78F-A67E-4FF6-A27B-BB048F93653B}" type="pres">
      <dgm:prSet presAssocID="{65614952-1706-4CF1-B835-303934F87147}" presName="parentLin" presStyleCnt="0"/>
      <dgm:spPr/>
    </dgm:pt>
    <dgm:pt modelId="{28EAE01F-FB06-423E-AB3D-B2FB23609B82}" type="pres">
      <dgm:prSet presAssocID="{65614952-1706-4CF1-B835-303934F87147}" presName="parentLeftMargin" presStyleLbl="node1" presStyleIdx="1" presStyleCnt="3"/>
      <dgm:spPr/>
    </dgm:pt>
    <dgm:pt modelId="{B0BC59B1-1D07-4C79-9806-E7C44ECCF0EE}" type="pres">
      <dgm:prSet presAssocID="{65614952-1706-4CF1-B835-303934F87147}" presName="parentText" presStyleLbl="node1" presStyleIdx="2" presStyleCnt="3">
        <dgm:presLayoutVars>
          <dgm:chMax val="0"/>
          <dgm:bulletEnabled val="1"/>
        </dgm:presLayoutVars>
      </dgm:prSet>
      <dgm:spPr/>
    </dgm:pt>
    <dgm:pt modelId="{717FD851-9501-458A-8B4E-9C238A224D64}" type="pres">
      <dgm:prSet presAssocID="{65614952-1706-4CF1-B835-303934F87147}" presName="negativeSpace" presStyleCnt="0"/>
      <dgm:spPr/>
    </dgm:pt>
    <dgm:pt modelId="{C7D49A6E-2D45-4535-97A6-4B251B28847C}" type="pres">
      <dgm:prSet presAssocID="{65614952-1706-4CF1-B835-303934F87147}" presName="childText" presStyleLbl="conFgAcc1" presStyleIdx="2" presStyleCnt="3">
        <dgm:presLayoutVars>
          <dgm:bulletEnabled val="1"/>
        </dgm:presLayoutVars>
      </dgm:prSet>
      <dgm:spPr/>
    </dgm:pt>
  </dgm:ptLst>
  <dgm:cxnLst>
    <dgm:cxn modelId="{4DF8FD09-744C-438D-840F-76F768FF6D4A}" srcId="{AD11F851-7B17-4ED7-A16D-9357EA874220}" destId="{78442077-CA21-4711-A3B0-271C2E4EA1B7}" srcOrd="1" destOrd="0" parTransId="{285AF652-705A-4541-A057-39D2B9D4EDE4}" sibTransId="{D8874943-FF41-4852-AFCB-8A01B7B447BF}"/>
    <dgm:cxn modelId="{8508020E-444B-4CDA-8AB0-2D5EFE1C58A7}" type="presOf" srcId="{65614952-1706-4CF1-B835-303934F87147}" destId="{B0BC59B1-1D07-4C79-9806-E7C44ECCF0EE}" srcOrd="1" destOrd="0" presId="urn:microsoft.com/office/officeart/2005/8/layout/list1"/>
    <dgm:cxn modelId="{075A8641-2AAC-4C51-938D-EDBF8415E3AC}" srcId="{3FEBCDFB-03D1-4D54-8102-320BC26BD1BC}" destId="{346E5A2D-C7F5-4CC9-B4CC-BFD717C93479}" srcOrd="0" destOrd="0" parTransId="{34FA6FEB-6603-4A7C-815E-A06585E6036E}" sibTransId="{54834AB8-672B-4395-8BA4-CD6A4C331DBC}"/>
    <dgm:cxn modelId="{CF610D64-126E-4B3B-9657-0B3E545780CE}" type="presOf" srcId="{3FEBCDFB-03D1-4D54-8102-320BC26BD1BC}" destId="{186889D6-14E3-4F00-80D9-741C4297A405}" srcOrd="1" destOrd="0" presId="urn:microsoft.com/office/officeart/2005/8/layout/list1"/>
    <dgm:cxn modelId="{2B286646-4C0E-48D9-82C2-DE786275EB18}" srcId="{AD11F851-7B17-4ED7-A16D-9357EA874220}" destId="{65614952-1706-4CF1-B835-303934F87147}" srcOrd="2" destOrd="0" parTransId="{43227F8F-4811-439B-867E-02FDB1C3AABC}" sibTransId="{63326207-F8BD-4C7A-BE78-506BE8ED34C7}"/>
    <dgm:cxn modelId="{14F0544A-11EA-4417-A48B-348A52E1C816}" type="presOf" srcId="{1180D640-45FB-4827-B855-6C27514A9F86}" destId="{44027807-3212-48D7-A2B3-A203BC7F0F7C}" srcOrd="0" destOrd="0" presId="urn:microsoft.com/office/officeart/2005/8/layout/list1"/>
    <dgm:cxn modelId="{B984A86D-CCF2-4DB7-A167-92719B045A2E}" srcId="{78442077-CA21-4711-A3B0-271C2E4EA1B7}" destId="{1180D640-45FB-4827-B855-6C27514A9F86}" srcOrd="0" destOrd="0" parTransId="{602E3BD5-2291-4228-8DE9-6591AF16333C}" sibTransId="{EF50CEB9-A8FC-40F4-B426-5854DE872DDD}"/>
    <dgm:cxn modelId="{85433478-DB98-4281-8865-598DA1DDEBC1}" type="presOf" srcId="{AD11F851-7B17-4ED7-A16D-9357EA874220}" destId="{1F798049-CFDF-45E8-9075-A041153DC0E3}" srcOrd="0" destOrd="0" presId="urn:microsoft.com/office/officeart/2005/8/layout/list1"/>
    <dgm:cxn modelId="{DEC0EE5A-0C81-4AD0-9D4C-402308C63193}" type="presOf" srcId="{65614952-1706-4CF1-B835-303934F87147}" destId="{28EAE01F-FB06-423E-AB3D-B2FB23609B82}" srcOrd="0" destOrd="0" presId="urn:microsoft.com/office/officeart/2005/8/layout/list1"/>
    <dgm:cxn modelId="{4E7AD987-880D-4F2D-ACC7-161182925B9B}" type="presOf" srcId="{3FEBCDFB-03D1-4D54-8102-320BC26BD1BC}" destId="{AEFA54D6-CD87-4BF1-9B73-F664904B30EF}" srcOrd="0" destOrd="0" presId="urn:microsoft.com/office/officeart/2005/8/layout/list1"/>
    <dgm:cxn modelId="{68D651A2-4262-4012-9A21-5B59C7F420D0}" type="presOf" srcId="{E4282CD6-00F4-4FA0-B54B-1E4C001E6630}" destId="{C7D49A6E-2D45-4535-97A6-4B251B28847C}" srcOrd="0" destOrd="0" presId="urn:microsoft.com/office/officeart/2005/8/layout/list1"/>
    <dgm:cxn modelId="{05494AA3-56E9-4709-9204-BC64412D1E18}" type="presOf" srcId="{78442077-CA21-4711-A3B0-271C2E4EA1B7}" destId="{A4B05595-56AD-48C1-8CC2-88A4AEB69BA8}" srcOrd="1" destOrd="0" presId="urn:microsoft.com/office/officeart/2005/8/layout/list1"/>
    <dgm:cxn modelId="{FC9201EC-7917-468D-B7A4-6D616FE7A723}" type="presOf" srcId="{346E5A2D-C7F5-4CC9-B4CC-BFD717C93479}" destId="{ABBEA411-2E54-4989-92E9-90710BE39EAB}" srcOrd="0" destOrd="0" presId="urn:microsoft.com/office/officeart/2005/8/layout/list1"/>
    <dgm:cxn modelId="{D23043EF-8DDE-4DF4-A7E7-3FD2EDCCABBE}" type="presOf" srcId="{78442077-CA21-4711-A3B0-271C2E4EA1B7}" destId="{51AA1270-AC90-469D-AD40-4C16BAD1D496}" srcOrd="0" destOrd="0" presId="urn:microsoft.com/office/officeart/2005/8/layout/list1"/>
    <dgm:cxn modelId="{D10228FD-E5A9-4548-B869-A172D48CA0F8}" srcId="{65614952-1706-4CF1-B835-303934F87147}" destId="{E4282CD6-00F4-4FA0-B54B-1E4C001E6630}" srcOrd="0" destOrd="0" parTransId="{9D04AA60-473E-4075-B472-0BE2DD505BBB}" sibTransId="{2AA2A9B2-AC87-44BC-8525-4CBF5181F65D}"/>
    <dgm:cxn modelId="{7A1359FE-AE68-4E70-ABBE-C15BBF332E57}" srcId="{AD11F851-7B17-4ED7-A16D-9357EA874220}" destId="{3FEBCDFB-03D1-4D54-8102-320BC26BD1BC}" srcOrd="0" destOrd="0" parTransId="{4316B8D1-BB71-4E2F-88D2-D1653E8A3B99}" sibTransId="{30B47152-8F81-428F-B19B-51A619E8C5E8}"/>
    <dgm:cxn modelId="{0E46A33D-0943-44B4-836F-4438DA2C0D41}" type="presParOf" srcId="{1F798049-CFDF-45E8-9075-A041153DC0E3}" destId="{3E8BB2F4-1A06-432F-A9A1-D5E48A166039}" srcOrd="0" destOrd="0" presId="urn:microsoft.com/office/officeart/2005/8/layout/list1"/>
    <dgm:cxn modelId="{4590EFAE-83DA-43BC-825A-E3E72FB1A93C}" type="presParOf" srcId="{3E8BB2F4-1A06-432F-A9A1-D5E48A166039}" destId="{AEFA54D6-CD87-4BF1-9B73-F664904B30EF}" srcOrd="0" destOrd="0" presId="urn:microsoft.com/office/officeart/2005/8/layout/list1"/>
    <dgm:cxn modelId="{6030738A-E305-40F8-BCCC-A543038800A4}" type="presParOf" srcId="{3E8BB2F4-1A06-432F-A9A1-D5E48A166039}" destId="{186889D6-14E3-4F00-80D9-741C4297A405}" srcOrd="1" destOrd="0" presId="urn:microsoft.com/office/officeart/2005/8/layout/list1"/>
    <dgm:cxn modelId="{C743E38A-8B71-4A09-8D4F-CE413BDE8D0C}" type="presParOf" srcId="{1F798049-CFDF-45E8-9075-A041153DC0E3}" destId="{B0DFFC91-15F6-4856-B4E4-5B7B0310FC3D}" srcOrd="1" destOrd="0" presId="urn:microsoft.com/office/officeart/2005/8/layout/list1"/>
    <dgm:cxn modelId="{D4EA8AAF-8868-4533-8867-BEDF96D547DB}" type="presParOf" srcId="{1F798049-CFDF-45E8-9075-A041153DC0E3}" destId="{ABBEA411-2E54-4989-92E9-90710BE39EAB}" srcOrd="2" destOrd="0" presId="urn:microsoft.com/office/officeart/2005/8/layout/list1"/>
    <dgm:cxn modelId="{3DCAF119-00A6-4D3A-B7EF-8128A4AD61B6}" type="presParOf" srcId="{1F798049-CFDF-45E8-9075-A041153DC0E3}" destId="{42D39D7E-9141-48EE-9B0B-D761FECC7BC4}" srcOrd="3" destOrd="0" presId="urn:microsoft.com/office/officeart/2005/8/layout/list1"/>
    <dgm:cxn modelId="{3075AA44-F063-46CF-A1F4-02ED4C407A2D}" type="presParOf" srcId="{1F798049-CFDF-45E8-9075-A041153DC0E3}" destId="{F5D441F5-F538-41FF-8FCE-A926858C6DDA}" srcOrd="4" destOrd="0" presId="urn:microsoft.com/office/officeart/2005/8/layout/list1"/>
    <dgm:cxn modelId="{891D5F08-21BC-4078-B333-0C1F2EAB5C65}" type="presParOf" srcId="{F5D441F5-F538-41FF-8FCE-A926858C6DDA}" destId="{51AA1270-AC90-469D-AD40-4C16BAD1D496}" srcOrd="0" destOrd="0" presId="urn:microsoft.com/office/officeart/2005/8/layout/list1"/>
    <dgm:cxn modelId="{28F4B77F-74EC-467B-B1FF-96BDB278BF50}" type="presParOf" srcId="{F5D441F5-F538-41FF-8FCE-A926858C6DDA}" destId="{A4B05595-56AD-48C1-8CC2-88A4AEB69BA8}" srcOrd="1" destOrd="0" presId="urn:microsoft.com/office/officeart/2005/8/layout/list1"/>
    <dgm:cxn modelId="{A5A13FEE-AE7A-4D4E-BCF0-6E2527F6D6AE}" type="presParOf" srcId="{1F798049-CFDF-45E8-9075-A041153DC0E3}" destId="{E91B7329-2B3A-4774-841F-09366923FF64}" srcOrd="5" destOrd="0" presId="urn:microsoft.com/office/officeart/2005/8/layout/list1"/>
    <dgm:cxn modelId="{11BFE134-EBEB-4916-942C-CD5235DCBF8D}" type="presParOf" srcId="{1F798049-CFDF-45E8-9075-A041153DC0E3}" destId="{44027807-3212-48D7-A2B3-A203BC7F0F7C}" srcOrd="6" destOrd="0" presId="urn:microsoft.com/office/officeart/2005/8/layout/list1"/>
    <dgm:cxn modelId="{FC0CDE7E-4BED-4F11-9529-C6323727D2D0}" type="presParOf" srcId="{1F798049-CFDF-45E8-9075-A041153DC0E3}" destId="{E07ED273-EE9C-45A2-B77E-195E3C6C0F79}" srcOrd="7" destOrd="0" presId="urn:microsoft.com/office/officeart/2005/8/layout/list1"/>
    <dgm:cxn modelId="{A8408903-C672-4724-A391-5B3C19CEDF2A}" type="presParOf" srcId="{1F798049-CFDF-45E8-9075-A041153DC0E3}" destId="{9B02E78F-A67E-4FF6-A27B-BB048F93653B}" srcOrd="8" destOrd="0" presId="urn:microsoft.com/office/officeart/2005/8/layout/list1"/>
    <dgm:cxn modelId="{4707BCA0-7ABD-4318-802B-39062EDAB091}" type="presParOf" srcId="{9B02E78F-A67E-4FF6-A27B-BB048F93653B}" destId="{28EAE01F-FB06-423E-AB3D-B2FB23609B82}" srcOrd="0" destOrd="0" presId="urn:microsoft.com/office/officeart/2005/8/layout/list1"/>
    <dgm:cxn modelId="{F024AA9C-5EF7-426E-AC0D-A8E96A9EEA4F}" type="presParOf" srcId="{9B02E78F-A67E-4FF6-A27B-BB048F93653B}" destId="{B0BC59B1-1D07-4C79-9806-E7C44ECCF0EE}" srcOrd="1" destOrd="0" presId="urn:microsoft.com/office/officeart/2005/8/layout/list1"/>
    <dgm:cxn modelId="{97B38986-DAB1-4551-AAAD-5B012C49F671}" type="presParOf" srcId="{1F798049-CFDF-45E8-9075-A041153DC0E3}" destId="{717FD851-9501-458A-8B4E-9C238A224D64}" srcOrd="9" destOrd="0" presId="urn:microsoft.com/office/officeart/2005/8/layout/list1"/>
    <dgm:cxn modelId="{7F53706D-0C1E-432E-B540-45B073CBEA60}" type="presParOf" srcId="{1F798049-CFDF-45E8-9075-A041153DC0E3}" destId="{C7D49A6E-2D45-4535-97A6-4B251B28847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F88A-F8B3-4073-B985-19512157DCD6}">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84D02-00A7-4388-B975-C5BC078675CC}">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What are you hoping to gain from this course?</a:t>
          </a:r>
        </a:p>
      </dsp:txBody>
      <dsp:txXfrm>
        <a:off x="59990" y="2654049"/>
        <a:ext cx="3226223" cy="720000"/>
      </dsp:txXfrm>
    </dsp:sp>
    <dsp:sp modelId="{C3EE1C8F-8FC7-425E-979D-E231CF6D413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9B2EC4-DAA6-4015-80CE-FD1723FF1495}">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What brought you to the WFD program? What is the next step of your career?</a:t>
          </a:r>
        </a:p>
      </dsp:txBody>
      <dsp:txXfrm>
        <a:off x="3850802" y="2654049"/>
        <a:ext cx="3226223" cy="720000"/>
      </dsp:txXfrm>
    </dsp:sp>
    <dsp:sp modelId="{5861602C-E19F-4D19-BA34-27FAC199E62F}">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14A64A-D7D5-417B-A4F6-50FD9E579273}">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 hobby or fun fact!</a:t>
          </a:r>
        </a:p>
      </dsp:txBody>
      <dsp:txXfrm>
        <a:off x="7641615" y="2654049"/>
        <a:ext cx="322622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5F691-D710-4AF5-9F01-4C39B7A660E5}">
      <dsp:nvSpPr>
        <dsp:cNvPr id="0" name=""/>
        <dsp:cNvSpPr/>
      </dsp:nvSpPr>
      <dsp:spPr>
        <a:xfrm>
          <a:off x="788484" y="1153021"/>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70F0A-1719-4D80-B601-6968485B2E27}">
      <dsp:nvSpPr>
        <dsp:cNvPr id="0" name=""/>
        <dsp:cNvSpPr/>
      </dsp:nvSpPr>
      <dsp:spPr>
        <a:xfrm>
          <a:off x="4219" y="2078745"/>
          <a:ext cx="2413125" cy="395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Customer Service</a:t>
          </a:r>
        </a:p>
      </dsp:txBody>
      <dsp:txXfrm>
        <a:off x="4219" y="2078745"/>
        <a:ext cx="2413125" cy="395903"/>
      </dsp:txXfrm>
    </dsp:sp>
    <dsp:sp modelId="{C635DCC0-5B4E-4569-9CFA-F0EC237C1103}">
      <dsp:nvSpPr>
        <dsp:cNvPr id="0" name=""/>
        <dsp:cNvSpPr/>
      </dsp:nvSpPr>
      <dsp:spPr>
        <a:xfrm>
          <a:off x="4219" y="2512384"/>
          <a:ext cx="2413125" cy="52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Chatbots and virtual assistants for 24/7 support</a:t>
          </a:r>
        </a:p>
      </dsp:txBody>
      <dsp:txXfrm>
        <a:off x="4219" y="2512384"/>
        <a:ext cx="2413125" cy="527399"/>
      </dsp:txXfrm>
    </dsp:sp>
    <dsp:sp modelId="{15F09BCF-C7F0-4721-B654-B52A1977AF5B}">
      <dsp:nvSpPr>
        <dsp:cNvPr id="0" name=""/>
        <dsp:cNvSpPr/>
      </dsp:nvSpPr>
      <dsp:spPr>
        <a:xfrm>
          <a:off x="3623906" y="1153021"/>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3DF6F7-8099-443C-8EC3-590D6781B09A}">
      <dsp:nvSpPr>
        <dsp:cNvPr id="0" name=""/>
        <dsp:cNvSpPr/>
      </dsp:nvSpPr>
      <dsp:spPr>
        <a:xfrm>
          <a:off x="2839641" y="2078745"/>
          <a:ext cx="2413125" cy="395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Marketing and Sales</a:t>
          </a:r>
        </a:p>
      </dsp:txBody>
      <dsp:txXfrm>
        <a:off x="2839641" y="2078745"/>
        <a:ext cx="2413125" cy="395903"/>
      </dsp:txXfrm>
    </dsp:sp>
    <dsp:sp modelId="{7D96ECA6-659F-4D96-8A28-A7C14F8E4BED}">
      <dsp:nvSpPr>
        <dsp:cNvPr id="0" name=""/>
        <dsp:cNvSpPr/>
      </dsp:nvSpPr>
      <dsp:spPr>
        <a:xfrm>
          <a:off x="2839641" y="2512384"/>
          <a:ext cx="2413125" cy="52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Personalized recommendations</a:t>
          </a:r>
        </a:p>
        <a:p>
          <a:pPr marL="0" lvl="0" indent="0" algn="ctr" defTabSz="488950">
            <a:lnSpc>
              <a:spcPct val="90000"/>
            </a:lnSpc>
            <a:spcBef>
              <a:spcPct val="0"/>
            </a:spcBef>
            <a:spcAft>
              <a:spcPct val="35000"/>
            </a:spcAft>
            <a:buNone/>
          </a:pPr>
          <a:r>
            <a:rPr lang="en-US" sz="1100" kern="1200"/>
            <a:t>Predictive analytics for customer behavior</a:t>
          </a:r>
        </a:p>
      </dsp:txBody>
      <dsp:txXfrm>
        <a:off x="2839641" y="2512384"/>
        <a:ext cx="2413125" cy="527399"/>
      </dsp:txXfrm>
    </dsp:sp>
    <dsp:sp modelId="{DFFB684B-8D9F-42E2-A6A4-F726592B56F2}">
      <dsp:nvSpPr>
        <dsp:cNvPr id="0" name=""/>
        <dsp:cNvSpPr/>
      </dsp:nvSpPr>
      <dsp:spPr>
        <a:xfrm>
          <a:off x="6459328" y="1153021"/>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1CF775-C16A-418D-8EF3-F40EFE23FC34}">
      <dsp:nvSpPr>
        <dsp:cNvPr id="0" name=""/>
        <dsp:cNvSpPr/>
      </dsp:nvSpPr>
      <dsp:spPr>
        <a:xfrm>
          <a:off x="5675062" y="2078745"/>
          <a:ext cx="2413125" cy="395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Finance</a:t>
          </a:r>
        </a:p>
      </dsp:txBody>
      <dsp:txXfrm>
        <a:off x="5675062" y="2078745"/>
        <a:ext cx="2413125" cy="395903"/>
      </dsp:txXfrm>
    </dsp:sp>
    <dsp:sp modelId="{132BF80B-400A-4E48-854B-D01447176632}">
      <dsp:nvSpPr>
        <dsp:cNvPr id="0" name=""/>
        <dsp:cNvSpPr/>
      </dsp:nvSpPr>
      <dsp:spPr>
        <a:xfrm>
          <a:off x="5675062" y="2512384"/>
          <a:ext cx="2413125" cy="52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Fraud detection and credit scoring</a:t>
          </a:r>
        </a:p>
        <a:p>
          <a:pPr marL="0" lvl="0" indent="0" algn="ctr" defTabSz="488950">
            <a:lnSpc>
              <a:spcPct val="90000"/>
            </a:lnSpc>
            <a:spcBef>
              <a:spcPct val="0"/>
            </a:spcBef>
            <a:spcAft>
              <a:spcPct val="35000"/>
            </a:spcAft>
            <a:buNone/>
          </a:pPr>
          <a:r>
            <a:rPr lang="en-US" sz="1100" kern="1200"/>
            <a:t>Algorithmic Trading</a:t>
          </a:r>
        </a:p>
      </dsp:txBody>
      <dsp:txXfrm>
        <a:off x="5675062" y="2512384"/>
        <a:ext cx="2413125" cy="527399"/>
      </dsp:txXfrm>
    </dsp:sp>
    <dsp:sp modelId="{347503A0-E038-4838-91F6-250AA5BA75A6}">
      <dsp:nvSpPr>
        <dsp:cNvPr id="0" name=""/>
        <dsp:cNvSpPr/>
      </dsp:nvSpPr>
      <dsp:spPr>
        <a:xfrm>
          <a:off x="9294750" y="1153021"/>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360DD9-8C93-4417-89F4-B4AF21F7E6AE}">
      <dsp:nvSpPr>
        <dsp:cNvPr id="0" name=""/>
        <dsp:cNvSpPr/>
      </dsp:nvSpPr>
      <dsp:spPr>
        <a:xfrm>
          <a:off x="8510484" y="2078745"/>
          <a:ext cx="2413125" cy="395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Operations &amp; Supply Chain Management</a:t>
          </a:r>
        </a:p>
      </dsp:txBody>
      <dsp:txXfrm>
        <a:off x="8510484" y="2078745"/>
        <a:ext cx="2413125" cy="395903"/>
      </dsp:txXfrm>
    </dsp:sp>
    <dsp:sp modelId="{4483B9B9-88BD-4BAA-A37D-EBA81A4C6C63}">
      <dsp:nvSpPr>
        <dsp:cNvPr id="0" name=""/>
        <dsp:cNvSpPr/>
      </dsp:nvSpPr>
      <dsp:spPr>
        <a:xfrm>
          <a:off x="8510484" y="2512384"/>
          <a:ext cx="2413125" cy="52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Inventory Optimization</a:t>
          </a:r>
        </a:p>
        <a:p>
          <a:pPr marL="0" lvl="0" indent="0" algn="ctr" defTabSz="488950">
            <a:lnSpc>
              <a:spcPct val="90000"/>
            </a:lnSpc>
            <a:spcBef>
              <a:spcPct val="0"/>
            </a:spcBef>
            <a:spcAft>
              <a:spcPct val="35000"/>
            </a:spcAft>
            <a:buNone/>
          </a:pPr>
          <a:r>
            <a:rPr lang="en-US" sz="1100" kern="1200"/>
            <a:t>Predictive Maintenance for Equipment</a:t>
          </a:r>
        </a:p>
      </dsp:txBody>
      <dsp:txXfrm>
        <a:off x="8510484" y="2512384"/>
        <a:ext cx="2413125" cy="527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6F0CD-3653-4A6C-955B-85583E532174}">
      <dsp:nvSpPr>
        <dsp:cNvPr id="0" name=""/>
        <dsp:cNvSpPr/>
      </dsp:nvSpPr>
      <dsp:spPr>
        <a:xfrm>
          <a:off x="0" y="430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8AA51-D8C9-4FB8-A1C8-5CE582733AE3}">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9A0FDA-E931-4F33-B7EE-C4A0C933F99F}">
      <dsp:nvSpPr>
        <dsp:cNvPr id="0" name=""/>
        <dsp:cNvSpPr/>
      </dsp:nvSpPr>
      <dsp:spPr>
        <a:xfrm>
          <a:off x="1059754" y="430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kern="1200"/>
            <a:t>Decision-making</a:t>
          </a:r>
        </a:p>
      </dsp:txBody>
      <dsp:txXfrm>
        <a:off x="1059754" y="4307"/>
        <a:ext cx="2863900" cy="917536"/>
      </dsp:txXfrm>
    </dsp:sp>
    <dsp:sp modelId="{81D9741C-7222-4EBC-A4ED-BF9968225FB5}">
      <dsp:nvSpPr>
        <dsp:cNvPr id="0" name=""/>
        <dsp:cNvSpPr/>
      </dsp:nvSpPr>
      <dsp:spPr>
        <a:xfrm>
          <a:off x="3923655" y="430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66750">
            <a:lnSpc>
              <a:spcPct val="90000"/>
            </a:lnSpc>
            <a:spcBef>
              <a:spcPct val="0"/>
            </a:spcBef>
            <a:spcAft>
              <a:spcPct val="35000"/>
            </a:spcAft>
            <a:buNone/>
          </a:pPr>
          <a:r>
            <a:rPr lang="en-US" sz="1500" kern="1200"/>
            <a:t>Using AI insights for better business strategies</a:t>
          </a:r>
        </a:p>
      </dsp:txBody>
      <dsp:txXfrm>
        <a:off x="3923655" y="4307"/>
        <a:ext cx="2440568" cy="917536"/>
      </dsp:txXfrm>
    </dsp:sp>
    <dsp:sp modelId="{86BCEF53-F38C-43AA-94DC-202ADA5324DF}">
      <dsp:nvSpPr>
        <dsp:cNvPr id="0" name=""/>
        <dsp:cNvSpPr/>
      </dsp:nvSpPr>
      <dsp:spPr>
        <a:xfrm>
          <a:off x="0" y="115122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24260-EBF2-4760-B658-AA0111D072AF}">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5FC35-9822-4040-AB04-3EC3D8EE7911}">
      <dsp:nvSpPr>
        <dsp:cNvPr id="0" name=""/>
        <dsp:cNvSpPr/>
      </dsp:nvSpPr>
      <dsp:spPr>
        <a:xfrm>
          <a:off x="1059754" y="115122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kern="1200"/>
            <a:t>Automation</a:t>
          </a:r>
        </a:p>
      </dsp:txBody>
      <dsp:txXfrm>
        <a:off x="1059754" y="1151227"/>
        <a:ext cx="2863900" cy="917536"/>
      </dsp:txXfrm>
    </dsp:sp>
    <dsp:sp modelId="{3B0E7BAF-0F22-423D-B1F0-1301EB7B7DAB}">
      <dsp:nvSpPr>
        <dsp:cNvPr id="0" name=""/>
        <dsp:cNvSpPr/>
      </dsp:nvSpPr>
      <dsp:spPr>
        <a:xfrm>
          <a:off x="3923655" y="115122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66750">
            <a:lnSpc>
              <a:spcPct val="90000"/>
            </a:lnSpc>
            <a:spcBef>
              <a:spcPct val="0"/>
            </a:spcBef>
            <a:spcAft>
              <a:spcPct val="35000"/>
            </a:spcAft>
            <a:buNone/>
          </a:pPr>
          <a:r>
            <a:rPr lang="en-US" sz="1500" kern="1200"/>
            <a:t>Understanding how AI streamlines workflows</a:t>
          </a:r>
        </a:p>
      </dsp:txBody>
      <dsp:txXfrm>
        <a:off x="3923655" y="1151227"/>
        <a:ext cx="2440568" cy="917536"/>
      </dsp:txXfrm>
    </dsp:sp>
    <dsp:sp modelId="{0D248F40-8A7A-4AC1-95BD-9248F10E6DD2}">
      <dsp:nvSpPr>
        <dsp:cNvPr id="0" name=""/>
        <dsp:cNvSpPr/>
      </dsp:nvSpPr>
      <dsp:spPr>
        <a:xfrm>
          <a:off x="0" y="229814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5A255-2735-4010-8E40-ED2E7CF40C49}">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2A9927-2C03-45CB-A0BD-EC4C501C7F65}">
      <dsp:nvSpPr>
        <dsp:cNvPr id="0" name=""/>
        <dsp:cNvSpPr/>
      </dsp:nvSpPr>
      <dsp:spPr>
        <a:xfrm>
          <a:off x="1059754" y="229814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kern="1200"/>
            <a:t>Collaboration</a:t>
          </a:r>
        </a:p>
      </dsp:txBody>
      <dsp:txXfrm>
        <a:off x="1059754" y="2298147"/>
        <a:ext cx="2863900" cy="917536"/>
      </dsp:txXfrm>
    </dsp:sp>
    <dsp:sp modelId="{212F8D9D-85D1-43AC-8543-D7CA3A9420F4}">
      <dsp:nvSpPr>
        <dsp:cNvPr id="0" name=""/>
        <dsp:cNvSpPr/>
      </dsp:nvSpPr>
      <dsp:spPr>
        <a:xfrm>
          <a:off x="3923655" y="229814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66750">
            <a:lnSpc>
              <a:spcPct val="90000"/>
            </a:lnSpc>
            <a:spcBef>
              <a:spcPct val="0"/>
            </a:spcBef>
            <a:spcAft>
              <a:spcPct val="35000"/>
            </a:spcAft>
            <a:buNone/>
          </a:pPr>
          <a:r>
            <a:rPr lang="en-US" sz="1500" kern="1200"/>
            <a:t>Working with data scientists and IT teams to implement AI</a:t>
          </a:r>
        </a:p>
      </dsp:txBody>
      <dsp:txXfrm>
        <a:off x="3923655" y="2298147"/>
        <a:ext cx="2440568" cy="917536"/>
      </dsp:txXfrm>
    </dsp:sp>
    <dsp:sp modelId="{FFC6522D-7218-4300-B7DB-A50262BB2977}">
      <dsp:nvSpPr>
        <dsp:cNvPr id="0" name=""/>
        <dsp:cNvSpPr/>
      </dsp:nvSpPr>
      <dsp:spPr>
        <a:xfrm>
          <a:off x="0" y="344506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33A8E-C17E-45E2-80C3-48E650475CEE}">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A38FF9-516E-4DB4-9B31-2D77EB2548A8}">
      <dsp:nvSpPr>
        <dsp:cNvPr id="0" name=""/>
        <dsp:cNvSpPr/>
      </dsp:nvSpPr>
      <dsp:spPr>
        <a:xfrm>
          <a:off x="1059754" y="344506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kern="1200"/>
            <a:t>Ethical Considerations</a:t>
          </a:r>
        </a:p>
      </dsp:txBody>
      <dsp:txXfrm>
        <a:off x="1059754" y="3445068"/>
        <a:ext cx="2863900" cy="917536"/>
      </dsp:txXfrm>
    </dsp:sp>
    <dsp:sp modelId="{E88ECF72-23BA-4ABA-AAD2-42B7F3A4664D}">
      <dsp:nvSpPr>
        <dsp:cNvPr id="0" name=""/>
        <dsp:cNvSpPr/>
      </dsp:nvSpPr>
      <dsp:spPr>
        <a:xfrm>
          <a:off x="3923655" y="344506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66750">
            <a:lnSpc>
              <a:spcPct val="90000"/>
            </a:lnSpc>
            <a:spcBef>
              <a:spcPct val="0"/>
            </a:spcBef>
            <a:spcAft>
              <a:spcPct val="35000"/>
            </a:spcAft>
            <a:buNone/>
          </a:pPr>
          <a:r>
            <a:rPr lang="en-US" sz="1500" kern="1200"/>
            <a:t>Recognizing biases and ensuring ethical AI use</a:t>
          </a:r>
        </a:p>
      </dsp:txBody>
      <dsp:txXfrm>
        <a:off x="3923655" y="3445068"/>
        <a:ext cx="2440568" cy="917536"/>
      </dsp:txXfrm>
    </dsp:sp>
    <dsp:sp modelId="{8E0B371C-E755-44C2-A183-0D021FE7D1D8}">
      <dsp:nvSpPr>
        <dsp:cNvPr id="0" name=""/>
        <dsp:cNvSpPr/>
      </dsp:nvSpPr>
      <dsp:spPr>
        <a:xfrm>
          <a:off x="0" y="459198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DF4C4-2703-43EC-BD1C-A244D21F0082}">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9CE115-0FF2-4FC8-A94E-35585E2DEFB7}">
      <dsp:nvSpPr>
        <dsp:cNvPr id="0" name=""/>
        <dsp:cNvSpPr/>
      </dsp:nvSpPr>
      <dsp:spPr>
        <a:xfrm>
          <a:off x="1059754" y="459198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US" sz="1900" kern="1200"/>
            <a:t>Competitiveness</a:t>
          </a:r>
        </a:p>
      </dsp:txBody>
      <dsp:txXfrm>
        <a:off x="1059754" y="4591988"/>
        <a:ext cx="2863900" cy="917536"/>
      </dsp:txXfrm>
    </dsp:sp>
    <dsp:sp modelId="{000FC519-C2DB-4E3E-8036-84FFAE765B63}">
      <dsp:nvSpPr>
        <dsp:cNvPr id="0" name=""/>
        <dsp:cNvSpPr/>
      </dsp:nvSpPr>
      <dsp:spPr>
        <a:xfrm>
          <a:off x="3923655" y="459198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66750">
            <a:lnSpc>
              <a:spcPct val="90000"/>
            </a:lnSpc>
            <a:spcBef>
              <a:spcPct val="0"/>
            </a:spcBef>
            <a:spcAft>
              <a:spcPct val="35000"/>
            </a:spcAft>
            <a:buNone/>
          </a:pPr>
          <a:r>
            <a:rPr lang="en-US" sz="1500" kern="1200"/>
            <a:t>Staying ahead by leveraging AI-driven tools</a:t>
          </a:r>
        </a:p>
      </dsp:txBody>
      <dsp:txXfrm>
        <a:off x="3923655" y="4591988"/>
        <a:ext cx="2440568" cy="9175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C0281-11D2-48C2-BEB3-D1B412685495}">
      <dsp:nvSpPr>
        <dsp:cNvPr id="0" name=""/>
        <dsp:cNvSpPr/>
      </dsp:nvSpPr>
      <dsp:spPr>
        <a:xfrm>
          <a:off x="788484" y="1153021"/>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A96FCE-2236-45BB-93B2-ECCA5BB6C654}">
      <dsp:nvSpPr>
        <dsp:cNvPr id="0" name=""/>
        <dsp:cNvSpPr/>
      </dsp:nvSpPr>
      <dsp:spPr>
        <a:xfrm>
          <a:off x="4219" y="2078745"/>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Predictive Models</a:t>
          </a:r>
        </a:p>
      </dsp:txBody>
      <dsp:txXfrm>
        <a:off x="4219" y="2078745"/>
        <a:ext cx="2413125" cy="361968"/>
      </dsp:txXfrm>
    </dsp:sp>
    <dsp:sp modelId="{41692570-55BA-49FA-BA43-B0480DCBDAD5}">
      <dsp:nvSpPr>
        <dsp:cNvPr id="0" name=""/>
        <dsp:cNvSpPr/>
      </dsp:nvSpPr>
      <dsp:spPr>
        <a:xfrm>
          <a:off x="4219" y="2478449"/>
          <a:ext cx="2413125" cy="56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Forecasting sales trends and demand</a:t>
          </a:r>
        </a:p>
      </dsp:txBody>
      <dsp:txXfrm>
        <a:off x="4219" y="2478449"/>
        <a:ext cx="2413125" cy="561333"/>
      </dsp:txXfrm>
    </dsp:sp>
    <dsp:sp modelId="{9844C2AE-0E54-4517-895B-F12AD2534BD1}">
      <dsp:nvSpPr>
        <dsp:cNvPr id="0" name=""/>
        <dsp:cNvSpPr/>
      </dsp:nvSpPr>
      <dsp:spPr>
        <a:xfrm>
          <a:off x="3623906" y="1153021"/>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7451E3-B280-4B8D-83BD-3A730A283387}">
      <dsp:nvSpPr>
        <dsp:cNvPr id="0" name=""/>
        <dsp:cNvSpPr/>
      </dsp:nvSpPr>
      <dsp:spPr>
        <a:xfrm>
          <a:off x="2839641" y="2078745"/>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Sentiment Analysis</a:t>
          </a:r>
        </a:p>
      </dsp:txBody>
      <dsp:txXfrm>
        <a:off x="2839641" y="2078745"/>
        <a:ext cx="2413125" cy="361968"/>
      </dsp:txXfrm>
    </dsp:sp>
    <dsp:sp modelId="{7CA90EA4-08DE-48C3-B8D6-768ABAEFF34B}">
      <dsp:nvSpPr>
        <dsp:cNvPr id="0" name=""/>
        <dsp:cNvSpPr/>
      </dsp:nvSpPr>
      <dsp:spPr>
        <a:xfrm>
          <a:off x="2839641" y="2478449"/>
          <a:ext cx="2413125" cy="56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Gauging customer feedback from reviews or social media</a:t>
          </a:r>
        </a:p>
      </dsp:txBody>
      <dsp:txXfrm>
        <a:off x="2839641" y="2478449"/>
        <a:ext cx="2413125" cy="561333"/>
      </dsp:txXfrm>
    </dsp:sp>
    <dsp:sp modelId="{143BEE36-AC11-4700-B779-37A079243BB4}">
      <dsp:nvSpPr>
        <dsp:cNvPr id="0" name=""/>
        <dsp:cNvSpPr/>
      </dsp:nvSpPr>
      <dsp:spPr>
        <a:xfrm>
          <a:off x="6459328" y="1153021"/>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AF48FF-6CE7-4DAA-B520-F1DC5FA99209}">
      <dsp:nvSpPr>
        <dsp:cNvPr id="0" name=""/>
        <dsp:cNvSpPr/>
      </dsp:nvSpPr>
      <dsp:spPr>
        <a:xfrm>
          <a:off x="5675062" y="2078745"/>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Optimization</a:t>
          </a:r>
        </a:p>
      </dsp:txBody>
      <dsp:txXfrm>
        <a:off x="5675062" y="2078745"/>
        <a:ext cx="2413125" cy="361968"/>
      </dsp:txXfrm>
    </dsp:sp>
    <dsp:sp modelId="{268D8F43-1EFB-4BEF-8DF3-6378B909C640}">
      <dsp:nvSpPr>
        <dsp:cNvPr id="0" name=""/>
        <dsp:cNvSpPr/>
      </dsp:nvSpPr>
      <dsp:spPr>
        <a:xfrm>
          <a:off x="5675062" y="2478449"/>
          <a:ext cx="2413125" cy="56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Pricing strategies based on competitor analysis</a:t>
          </a:r>
        </a:p>
      </dsp:txBody>
      <dsp:txXfrm>
        <a:off x="5675062" y="2478449"/>
        <a:ext cx="2413125" cy="561333"/>
      </dsp:txXfrm>
    </dsp:sp>
    <dsp:sp modelId="{AB0260BE-7747-469D-B888-99EF39B21A30}">
      <dsp:nvSpPr>
        <dsp:cNvPr id="0" name=""/>
        <dsp:cNvSpPr/>
      </dsp:nvSpPr>
      <dsp:spPr>
        <a:xfrm>
          <a:off x="9294750" y="1153021"/>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41271B-05AB-4EAF-BC41-72EC85077188}">
      <dsp:nvSpPr>
        <dsp:cNvPr id="0" name=""/>
        <dsp:cNvSpPr/>
      </dsp:nvSpPr>
      <dsp:spPr>
        <a:xfrm>
          <a:off x="8510484" y="2078745"/>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Market Segmentation</a:t>
          </a:r>
        </a:p>
      </dsp:txBody>
      <dsp:txXfrm>
        <a:off x="8510484" y="2078745"/>
        <a:ext cx="2413125" cy="361968"/>
      </dsp:txXfrm>
    </dsp:sp>
    <dsp:sp modelId="{CC38B333-AB65-470C-B8C8-56F6391EAD01}">
      <dsp:nvSpPr>
        <dsp:cNvPr id="0" name=""/>
        <dsp:cNvSpPr/>
      </dsp:nvSpPr>
      <dsp:spPr>
        <a:xfrm>
          <a:off x="8510484" y="2478449"/>
          <a:ext cx="2413125" cy="56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Identifying niche customer groups for tailored campaigns</a:t>
          </a:r>
        </a:p>
      </dsp:txBody>
      <dsp:txXfrm>
        <a:off x="8510484" y="2478449"/>
        <a:ext cx="2413125" cy="5613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1F15-E7C0-4CAE-8ED2-1DE9A75335F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43EC9-E5A9-4542-8232-A0D5D8F3FEB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F3BD7-F0E2-4EA1-8C7D-0128D908EEA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Transparency: </a:t>
          </a:r>
          <a:r>
            <a:rPr lang="en-US" sz="2200" kern="1200"/>
            <a:t>Clear understanding of how systems work</a:t>
          </a:r>
        </a:p>
      </dsp:txBody>
      <dsp:txXfrm>
        <a:off x="1057183" y="1805"/>
        <a:ext cx="9458416" cy="915310"/>
      </dsp:txXfrm>
    </dsp:sp>
    <dsp:sp modelId="{656DEDB4-5B4A-4E8D-B86E-3191B74B3EF3}">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ECC2E-3681-44F7-89C9-A00C8F245E6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E3746-7DB0-4CCB-BAB0-6AFC1F1B8253}">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Regulations:</a:t>
          </a:r>
          <a:r>
            <a:rPr lang="en-US" sz="2200" kern="1200"/>
            <a:t> Policies to govern AI development and deployment</a:t>
          </a:r>
        </a:p>
      </dsp:txBody>
      <dsp:txXfrm>
        <a:off x="1057183" y="1145944"/>
        <a:ext cx="9458416" cy="915310"/>
      </dsp:txXfrm>
    </dsp:sp>
    <dsp:sp modelId="{18F92507-1A22-487D-8049-B3FF32BAE344}">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59BB9-9FB8-484E-A001-76173287B53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323EB-AEA9-4B59-8879-5C7B20A240DA}">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Collaboration:</a:t>
          </a:r>
          <a:r>
            <a:rPr lang="en-US" sz="2200" kern="1200"/>
            <a:t> Multidisciplinary efforts involving technologists, ethicists, and policymakers</a:t>
          </a:r>
        </a:p>
      </dsp:txBody>
      <dsp:txXfrm>
        <a:off x="1057183" y="2290082"/>
        <a:ext cx="9458416" cy="915310"/>
      </dsp:txXfrm>
    </dsp:sp>
    <dsp:sp modelId="{E78C1B2E-B253-4834-9F85-13991EF06146}">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59FD91-B32A-4C34-B29C-615C1CF7AE79}">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E8E696-5A64-4C30-B93C-F08723EF455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Accountability: </a:t>
          </a:r>
          <a:r>
            <a:rPr lang="en-US" sz="2200" kern="1200"/>
            <a:t>Assigning responsibility for AI outcomes</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EA411-2E54-4989-92E9-90710BE39EAB}">
      <dsp:nvSpPr>
        <dsp:cNvPr id="0" name=""/>
        <dsp:cNvSpPr/>
      </dsp:nvSpPr>
      <dsp:spPr>
        <a:xfrm>
          <a:off x="0" y="414616"/>
          <a:ext cx="10515600"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Transforms or cleans data</a:t>
          </a:r>
        </a:p>
      </dsp:txBody>
      <dsp:txXfrm>
        <a:off x="0" y="414616"/>
        <a:ext cx="10515600" cy="978075"/>
      </dsp:txXfrm>
    </dsp:sp>
    <dsp:sp modelId="{186889D6-14E3-4F00-80D9-741C4297A405}">
      <dsp:nvSpPr>
        <dsp:cNvPr id="0" name=""/>
        <dsp:cNvSpPr/>
      </dsp:nvSpPr>
      <dsp:spPr>
        <a:xfrm>
          <a:off x="525780" y="75136"/>
          <a:ext cx="7360920"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a:t>Preprocessing Step</a:t>
          </a:r>
        </a:p>
      </dsp:txBody>
      <dsp:txXfrm>
        <a:off x="558924" y="108280"/>
        <a:ext cx="7294632" cy="612672"/>
      </dsp:txXfrm>
    </dsp:sp>
    <dsp:sp modelId="{44027807-3212-48D7-A2B3-A203BC7F0F7C}">
      <dsp:nvSpPr>
        <dsp:cNvPr id="0" name=""/>
        <dsp:cNvSpPr/>
      </dsp:nvSpPr>
      <dsp:spPr>
        <a:xfrm>
          <a:off x="0" y="1856371"/>
          <a:ext cx="10515600" cy="978075"/>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Prediction of target values</a:t>
          </a:r>
        </a:p>
      </dsp:txBody>
      <dsp:txXfrm>
        <a:off x="0" y="1856371"/>
        <a:ext cx="10515600" cy="978075"/>
      </dsp:txXfrm>
    </dsp:sp>
    <dsp:sp modelId="{A4B05595-56AD-48C1-8CC2-88A4AEB69BA8}">
      <dsp:nvSpPr>
        <dsp:cNvPr id="0" name=""/>
        <dsp:cNvSpPr/>
      </dsp:nvSpPr>
      <dsp:spPr>
        <a:xfrm>
          <a:off x="525780" y="1516891"/>
          <a:ext cx="7360920" cy="6789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a:t>Final Predictor</a:t>
          </a:r>
        </a:p>
      </dsp:txBody>
      <dsp:txXfrm>
        <a:off x="558924" y="1550035"/>
        <a:ext cx="7294632" cy="612672"/>
      </dsp:txXfrm>
    </dsp:sp>
    <dsp:sp modelId="{C7D49A6E-2D45-4535-97A6-4B251B28847C}">
      <dsp:nvSpPr>
        <dsp:cNvPr id="0" name=""/>
        <dsp:cNvSpPr/>
      </dsp:nvSpPr>
      <dsp:spPr>
        <a:xfrm>
          <a:off x="0" y="3298126"/>
          <a:ext cx="10515600" cy="978075"/>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Test to validate the accuracy of the model</a:t>
          </a:r>
        </a:p>
      </dsp:txBody>
      <dsp:txXfrm>
        <a:off x="0" y="3298126"/>
        <a:ext cx="10515600" cy="978075"/>
      </dsp:txXfrm>
    </dsp:sp>
    <dsp:sp modelId="{B0BC59B1-1D07-4C79-9806-E7C44ECCF0EE}">
      <dsp:nvSpPr>
        <dsp:cNvPr id="0" name=""/>
        <dsp:cNvSpPr/>
      </dsp:nvSpPr>
      <dsp:spPr>
        <a:xfrm>
          <a:off x="525780" y="2958646"/>
          <a:ext cx="7360920" cy="6789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a:t>Model Evaluation</a:t>
          </a:r>
        </a:p>
      </dsp:txBody>
      <dsp:txXfrm>
        <a:off x="558924" y="2991790"/>
        <a:ext cx="7294632" cy="61267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9732B-C114-432F-B5E4-D2EF314281E0}"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25709-2E0B-4B2E-9A6E-8CF37EBB5F05}" type="slidenum">
              <a:rPr lang="en-US" smtClean="0"/>
              <a:t>‹#›</a:t>
            </a:fld>
            <a:endParaRPr lang="en-US"/>
          </a:p>
        </p:txBody>
      </p:sp>
    </p:spTree>
    <p:extLst>
      <p:ext uri="{BB962C8B-B14F-4D97-AF65-F5344CB8AC3E}">
        <p14:creationId xmlns:p14="http://schemas.microsoft.com/office/powerpoint/2010/main" val="2936147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uiltin.com/data-science/random-forest-algorith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cikit-learn.org/stable/modules/generated/sklearn.datasets.load_iris.html"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gist.github.com/curran/a08a1080b88344b0c8a7" TargetMode="External"/><Relationship Id="rId4" Type="http://schemas.openxmlformats.org/officeDocument/2006/relationships/hyperlink" Target="https://scikit-learn.org/stable/datasets/toy_dataset.html#iris-datase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cikit-learn.org/stable/modules/generated/sklearn.datasets.load_iris.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gist.github.com/curran/a08a1080b88344b0c8a7" TargetMode="External"/><Relationship Id="rId4" Type="http://schemas.openxmlformats.org/officeDocument/2006/relationships/hyperlink" Target="https://scikit-learn.org/stable/datasets/toy_dataset.html#iris-datas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47EEF-0DA1-41B4-82A7-9C8ECEEB680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5463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21</a:t>
            </a:fld>
            <a:endParaRPr lang="en-US"/>
          </a:p>
        </p:txBody>
      </p:sp>
    </p:spTree>
    <p:extLst>
      <p:ext uri="{BB962C8B-B14F-4D97-AF65-F5344CB8AC3E}">
        <p14:creationId xmlns:p14="http://schemas.microsoft.com/office/powerpoint/2010/main" val="371832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Imagine you apply for a job, and instead of a person reviewing your application, an AI decides whether you are qualified or not. How would  you feel about that?</a:t>
            </a:r>
          </a:p>
          <a:p>
            <a:pPr marL="171450" indent="-171450">
              <a:buFont typeface="Arial" panose="020B0604020202020204" pitchFamily="34" charset="0"/>
              <a:buChar char="•"/>
            </a:pPr>
            <a:r>
              <a:rPr lang="en-US" dirty="0"/>
              <a:t>What if AI in the workplace decided promotions, project assignments, or even layoffs – how should we ensure this process is fair?</a:t>
            </a:r>
          </a:p>
        </p:txBody>
      </p:sp>
      <p:sp>
        <p:nvSpPr>
          <p:cNvPr id="4" name="Slide Number Placeholder 3"/>
          <p:cNvSpPr>
            <a:spLocks noGrp="1"/>
          </p:cNvSpPr>
          <p:nvPr>
            <p:ph type="sldNum" sz="quarter" idx="5"/>
          </p:nvPr>
        </p:nvSpPr>
        <p:spPr/>
        <p:txBody>
          <a:bodyPr/>
          <a:lstStyle/>
          <a:p>
            <a:fld id="{5608D8D9-61DD-4864-9B84-D3E17DC3FEE7}" type="slidenum">
              <a:rPr lang="en-US" smtClean="0"/>
              <a:t>24</a:t>
            </a:fld>
            <a:endParaRPr lang="en-US"/>
          </a:p>
        </p:txBody>
      </p:sp>
    </p:spTree>
    <p:extLst>
      <p:ext uri="{BB962C8B-B14F-4D97-AF65-F5344CB8AC3E}">
        <p14:creationId xmlns:p14="http://schemas.microsoft.com/office/powerpoint/2010/main" val="343484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Imagine a company develops an AI-powered device that monitors employees’ productivity by tracking keystrokes, webcam activity, and emails. This technology should boost efficiency but at what cost to personal privacy?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608D8D9-61DD-4864-9B84-D3E17DC3FEE7}" type="slidenum">
              <a:rPr lang="en-US" smtClean="0"/>
              <a:t>25</a:t>
            </a:fld>
            <a:endParaRPr lang="en-US"/>
          </a:p>
        </p:txBody>
      </p:sp>
    </p:spTree>
    <p:extLst>
      <p:ext uri="{BB962C8B-B14F-4D97-AF65-F5344CB8AC3E}">
        <p14:creationId xmlns:p14="http://schemas.microsoft.com/office/powerpoint/2010/main" val="320458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Who should be held accountable when an AI makes a mistake – like rejecting a qualified candidate or unfairly rating someone’s performance?</a:t>
            </a:r>
          </a:p>
          <a:p>
            <a:pPr marL="171450" indent="-171450">
              <a:buFont typeface="Arial" panose="020B0604020202020204" pitchFamily="34" charset="0"/>
              <a:buChar char="•"/>
            </a:pPr>
            <a:r>
              <a:rPr lang="en-US" dirty="0"/>
              <a:t>Do companies have a responsibility to explain how AI decisions are made?</a:t>
            </a:r>
          </a:p>
        </p:txBody>
      </p:sp>
      <p:sp>
        <p:nvSpPr>
          <p:cNvPr id="4" name="Slide Number Placeholder 3"/>
          <p:cNvSpPr>
            <a:spLocks noGrp="1"/>
          </p:cNvSpPr>
          <p:nvPr>
            <p:ph type="sldNum" sz="quarter" idx="5"/>
          </p:nvPr>
        </p:nvSpPr>
        <p:spPr/>
        <p:txBody>
          <a:bodyPr/>
          <a:lstStyle/>
          <a:p>
            <a:fld id="{5608D8D9-61DD-4864-9B84-D3E17DC3FEE7}" type="slidenum">
              <a:rPr lang="en-US" smtClean="0"/>
              <a:t>26</a:t>
            </a:fld>
            <a:endParaRPr lang="en-US"/>
          </a:p>
        </p:txBody>
      </p:sp>
    </p:spTree>
    <p:extLst>
      <p:ext uri="{BB962C8B-B14F-4D97-AF65-F5344CB8AC3E}">
        <p14:creationId xmlns:p14="http://schemas.microsoft.com/office/powerpoint/2010/main" val="3843084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Imagine your job is replaced by an AI tomorrow. What kind of training or support would you need to find a new opportunity?</a:t>
            </a:r>
          </a:p>
          <a:p>
            <a:pPr marL="171450" indent="-171450">
              <a:buFont typeface="Arial" panose="020B0604020202020204" pitchFamily="34" charset="0"/>
              <a:buChar char="•"/>
            </a:pPr>
            <a:r>
              <a:rPr lang="en-US" dirty="0"/>
              <a:t>Should governments or private companies bear the responsibility for funding reskilling programs?</a:t>
            </a:r>
          </a:p>
          <a:p>
            <a:pPr marL="171450" indent="-171450">
              <a:buFont typeface="Arial" panose="020B0604020202020204" pitchFamily="34" charset="0"/>
              <a:buChar char="•"/>
            </a:pPr>
            <a:r>
              <a:rPr lang="en-US" dirty="0"/>
              <a:t>What types of new jobs are being created by AI and automation, and how can we prepare workers for them?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608D8D9-61DD-4864-9B84-D3E17DC3FEE7}" type="slidenum">
              <a:rPr lang="en-US" smtClean="0"/>
              <a:t>27</a:t>
            </a:fld>
            <a:endParaRPr lang="en-US"/>
          </a:p>
        </p:txBody>
      </p:sp>
    </p:spTree>
    <p:extLst>
      <p:ext uri="{BB962C8B-B14F-4D97-AF65-F5344CB8AC3E}">
        <p14:creationId xmlns:p14="http://schemas.microsoft.com/office/powerpoint/2010/main" val="3199579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AI-generated misinformation (e.g., deepfakes, fabricated text, or fake news) so difficult to detect?</a:t>
            </a:r>
          </a:p>
          <a:p>
            <a:r>
              <a:rPr lang="en-US" dirty="0"/>
              <a:t>How can we educate people to critically evaluate the information they consume?</a:t>
            </a:r>
          </a:p>
          <a:p>
            <a:r>
              <a:rPr lang="en-US" dirty="0"/>
              <a:t>What role do governments, companies, and individuals play in combating misinformation?</a:t>
            </a:r>
          </a:p>
          <a:p>
            <a:endParaRPr lang="en-US" dirty="0"/>
          </a:p>
        </p:txBody>
      </p:sp>
      <p:sp>
        <p:nvSpPr>
          <p:cNvPr id="4" name="Slide Number Placeholder 3"/>
          <p:cNvSpPr>
            <a:spLocks noGrp="1"/>
          </p:cNvSpPr>
          <p:nvPr>
            <p:ph type="sldNum" sz="quarter" idx="5"/>
          </p:nvPr>
        </p:nvSpPr>
        <p:spPr/>
        <p:txBody>
          <a:bodyPr/>
          <a:lstStyle/>
          <a:p>
            <a:fld id="{5608D8D9-61DD-4864-9B84-D3E17DC3FEE7}" type="slidenum">
              <a:rPr lang="en-US" smtClean="0"/>
              <a:t>28</a:t>
            </a:fld>
            <a:endParaRPr lang="en-US"/>
          </a:p>
        </p:txBody>
      </p:sp>
    </p:spTree>
    <p:extLst>
      <p:ext uri="{BB962C8B-B14F-4D97-AF65-F5344CB8AC3E}">
        <p14:creationId xmlns:p14="http://schemas.microsoft.com/office/powerpoint/2010/main" val="3404856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41</a:t>
            </a:fld>
            <a:endParaRPr lang="en-US"/>
          </a:p>
        </p:txBody>
      </p:sp>
    </p:spTree>
    <p:extLst>
      <p:ext uri="{BB962C8B-B14F-4D97-AF65-F5344CB8AC3E}">
        <p14:creationId xmlns:p14="http://schemas.microsoft.com/office/powerpoint/2010/main" val="3874511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48</a:t>
            </a:fld>
            <a:endParaRPr lang="en-US"/>
          </a:p>
        </p:txBody>
      </p:sp>
    </p:spTree>
    <p:extLst>
      <p:ext uri="{BB962C8B-B14F-4D97-AF65-F5344CB8AC3E}">
        <p14:creationId xmlns:p14="http://schemas.microsoft.com/office/powerpoint/2010/main" val="1085192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AE1F7-E67A-03AE-939D-7B55AA8C1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BD1C86-2763-3D64-AF7C-BFDA49E29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9B081-1D6E-CE4B-2017-194D73A9D0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B710DA-667D-1234-0E94-A4BC3E4D4B2A}"/>
              </a:ext>
            </a:extLst>
          </p:cNvPr>
          <p:cNvSpPr>
            <a:spLocks noGrp="1"/>
          </p:cNvSpPr>
          <p:nvPr>
            <p:ph type="sldNum" sz="quarter" idx="5"/>
          </p:nvPr>
        </p:nvSpPr>
        <p:spPr/>
        <p:txBody>
          <a:bodyPr/>
          <a:lstStyle/>
          <a:p>
            <a:fld id="{44225709-2E0B-4B2E-9A6E-8CF37EBB5F05}" type="slidenum">
              <a:rPr lang="en-US" smtClean="0"/>
              <a:t>49</a:t>
            </a:fld>
            <a:endParaRPr lang="en-US"/>
          </a:p>
        </p:txBody>
      </p:sp>
    </p:spTree>
    <p:extLst>
      <p:ext uri="{BB962C8B-B14F-4D97-AF65-F5344CB8AC3E}">
        <p14:creationId xmlns:p14="http://schemas.microsoft.com/office/powerpoint/2010/main" val="2769017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AFFA3-FC0B-A296-ADE0-901BBD277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726CE-FA63-9D34-A1C9-95DC6EBA3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49601-F3FB-9572-6F9A-72B20BE38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4E2FD2-F17D-D28F-ADF1-585B7832E76B}"/>
              </a:ext>
            </a:extLst>
          </p:cNvPr>
          <p:cNvSpPr>
            <a:spLocks noGrp="1"/>
          </p:cNvSpPr>
          <p:nvPr>
            <p:ph type="sldNum" sz="quarter" idx="5"/>
          </p:nvPr>
        </p:nvSpPr>
        <p:spPr/>
        <p:txBody>
          <a:bodyPr/>
          <a:lstStyle/>
          <a:p>
            <a:fld id="{44225709-2E0B-4B2E-9A6E-8CF37EBB5F05}" type="slidenum">
              <a:rPr lang="en-US" smtClean="0"/>
              <a:t>50</a:t>
            </a:fld>
            <a:endParaRPr lang="en-US"/>
          </a:p>
        </p:txBody>
      </p:sp>
    </p:spTree>
    <p:extLst>
      <p:ext uri="{BB962C8B-B14F-4D97-AF65-F5344CB8AC3E}">
        <p14:creationId xmlns:p14="http://schemas.microsoft.com/office/powerpoint/2010/main" val="347393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Understand the basics of Machine Learning and Data-Analytic thinking in a business context. </a:t>
            </a:r>
          </a:p>
          <a:p>
            <a:pPr marL="628650" lvl="1" indent="-171450">
              <a:buFont typeface="Arial" panose="020B0604020202020204" pitchFamily="34" charset="0"/>
              <a:buChar char="•"/>
            </a:pPr>
            <a:r>
              <a:rPr lang="en-US" sz="1200" dirty="0"/>
              <a:t>Foundational knowledge of machine learning concepts</a:t>
            </a:r>
          </a:p>
          <a:p>
            <a:pPr marL="628650" lvl="1" indent="-171450">
              <a:buFont typeface="Arial" panose="020B0604020202020204" pitchFamily="34" charset="0"/>
              <a:buChar char="•"/>
            </a:pPr>
            <a:r>
              <a:rPr lang="en-US" sz="1200" dirty="0"/>
              <a:t>Focus on how AI can be applied to improve decision-making</a:t>
            </a:r>
          </a:p>
          <a:p>
            <a:pPr marL="171450" indent="-171450">
              <a:buFont typeface="Arial" panose="020B0604020202020204" pitchFamily="34" charset="0"/>
              <a:buChar char="•"/>
            </a:pPr>
            <a:r>
              <a:rPr lang="en-US" sz="1200" dirty="0"/>
              <a:t>Learn to build and evaluate simple models for decision-making.</a:t>
            </a:r>
          </a:p>
          <a:p>
            <a:pPr marL="628650" lvl="1" indent="-171450">
              <a:buFont typeface="Arial" panose="020B0604020202020204" pitchFamily="34" charset="0"/>
              <a:buChar char="•"/>
            </a:pPr>
            <a:r>
              <a:rPr lang="en-US" sz="1200" dirty="0"/>
              <a:t>Explore basic machine learning models</a:t>
            </a:r>
          </a:p>
          <a:p>
            <a:pPr marL="1085850" lvl="2" indent="-171450">
              <a:buFont typeface="Arial" panose="020B0604020202020204" pitchFamily="34" charset="0"/>
              <a:buChar char="•"/>
            </a:pPr>
            <a:r>
              <a:rPr lang="en-US" sz="1200" dirty="0"/>
              <a:t>Decision Trees</a:t>
            </a:r>
          </a:p>
          <a:p>
            <a:pPr marL="1085850" lvl="2" indent="-171450">
              <a:buFont typeface="Arial" panose="020B0604020202020204" pitchFamily="34" charset="0"/>
              <a:buChar char="•"/>
            </a:pPr>
            <a:r>
              <a:rPr lang="en-US" sz="1200" dirty="0"/>
              <a:t>Linear Regression</a:t>
            </a:r>
          </a:p>
          <a:p>
            <a:pPr marL="1085850" lvl="2" indent="-171450">
              <a:buFont typeface="Arial" panose="020B0604020202020204" pitchFamily="34" charset="0"/>
              <a:buChar char="•"/>
            </a:pPr>
            <a:r>
              <a:rPr lang="en-US" sz="1200" dirty="0"/>
              <a:t>Key Business Metrics</a:t>
            </a:r>
          </a:p>
          <a:p>
            <a:pPr marL="1543050" lvl="3" indent="-171450">
              <a:buFont typeface="Arial" panose="020B0604020202020204" pitchFamily="34" charset="0"/>
              <a:buChar char="•"/>
            </a:pPr>
            <a:r>
              <a:rPr lang="en-US" sz="1200" dirty="0"/>
              <a:t>Accuracy</a:t>
            </a:r>
          </a:p>
          <a:p>
            <a:pPr marL="1543050" lvl="3" indent="-171450">
              <a:buFont typeface="Arial" panose="020B0604020202020204" pitchFamily="34" charset="0"/>
              <a:buChar char="•"/>
            </a:pPr>
            <a:r>
              <a:rPr lang="en-US" sz="1200" dirty="0"/>
              <a:t>Precision</a:t>
            </a:r>
          </a:p>
          <a:p>
            <a:pPr marL="1543050" lvl="3" indent="-171450">
              <a:buFont typeface="Arial" panose="020B0604020202020204" pitchFamily="34" charset="0"/>
              <a:buChar char="•"/>
            </a:pPr>
            <a:r>
              <a:rPr lang="en-US" sz="1200" dirty="0"/>
              <a:t>KPI</a:t>
            </a:r>
          </a:p>
          <a:p>
            <a:pPr marL="171450" indent="-171450">
              <a:buFont typeface="Arial" panose="020B0604020202020204" pitchFamily="34" charset="0"/>
              <a:buChar char="•"/>
            </a:pPr>
            <a:r>
              <a:rPr lang="en-US" sz="1200" dirty="0"/>
              <a:t>Solve business problems to classification tasks.</a:t>
            </a:r>
          </a:p>
          <a:p>
            <a:pPr marL="628650" lvl="1" indent="-171450">
              <a:buFont typeface="Arial" panose="020B0604020202020204" pitchFamily="34" charset="0"/>
              <a:buChar char="•"/>
            </a:pPr>
            <a:r>
              <a:rPr lang="en-US" sz="1200" dirty="0"/>
              <a:t>Review case studies and datasets to apply AI in business contexts</a:t>
            </a:r>
          </a:p>
          <a:p>
            <a:pPr marL="628650" lvl="1" indent="-171450">
              <a:buFont typeface="Arial" panose="020B0604020202020204" pitchFamily="34" charset="0"/>
              <a:buChar char="•"/>
            </a:pPr>
            <a:r>
              <a:rPr lang="en-US" sz="1200" dirty="0"/>
              <a:t>Learn to answer questions like</a:t>
            </a:r>
          </a:p>
          <a:p>
            <a:pPr marL="1085850" lvl="2" indent="-171450">
              <a:buFont typeface="Arial" panose="020B0604020202020204" pitchFamily="34" charset="0"/>
              <a:buChar char="•"/>
            </a:pPr>
            <a:r>
              <a:rPr lang="en-US" sz="1200" dirty="0"/>
              <a:t>Will this credit card prospect default or no? (Binary classification)</a:t>
            </a:r>
          </a:p>
          <a:p>
            <a:pPr marL="1085850" lvl="2" indent="-171450">
              <a:buFont typeface="Arial" panose="020B0604020202020204" pitchFamily="34" charset="0"/>
              <a:buChar char="•"/>
            </a:pPr>
            <a:r>
              <a:rPr lang="en-US" sz="1200" dirty="0"/>
              <a:t>How much will this customer spend this year? (Regression) </a:t>
            </a:r>
          </a:p>
          <a:p>
            <a:pPr marL="1085850" lvl="2" indent="-171450">
              <a:buFont typeface="Arial" panose="020B0604020202020204" pitchFamily="34" charset="0"/>
              <a:buChar char="•"/>
            </a:pPr>
            <a:r>
              <a:rPr lang="en-US" sz="1200" dirty="0"/>
              <a:t>What characteristics do my most profitable customers share?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(Clustering/similarity Profiling)</a:t>
            </a:r>
          </a:p>
          <a:p>
            <a:pPr marL="171450" indent="-171450">
              <a:buFont typeface="Arial" panose="020B0604020202020204" pitchFamily="34" charset="0"/>
              <a:buChar char="•"/>
            </a:pPr>
            <a:r>
              <a:rPr lang="en-US" sz="1200" dirty="0"/>
              <a:t>Effectively communicate AI concepts and insights in the workplace.</a:t>
            </a:r>
          </a:p>
          <a:p>
            <a:pPr marL="628650" lvl="1" indent="-171450">
              <a:buFont typeface="Arial" panose="020B0604020202020204" pitchFamily="34" charset="0"/>
              <a:buChar char="•"/>
            </a:pPr>
            <a:r>
              <a:rPr lang="en-US" sz="1200" dirty="0"/>
              <a:t>Discussions on how machine learning models can be applied to a specific business problem</a:t>
            </a:r>
          </a:p>
          <a:p>
            <a:pPr marL="628650" lvl="1" indent="-171450">
              <a:buFont typeface="Arial" panose="020B0604020202020204" pitchFamily="34" charset="0"/>
              <a:buChar char="•"/>
            </a:pPr>
            <a:r>
              <a:rPr lang="en-US" sz="1200" dirty="0"/>
              <a:t>Focus on what model to use in each scenario, how to evaluate it, and interpret results</a:t>
            </a:r>
          </a:p>
          <a:p>
            <a:pPr marL="628650" lvl="1" indent="-171450">
              <a:buFont typeface="Arial" panose="020B0604020202020204" pitchFamily="34" charset="0"/>
              <a:buChar char="•"/>
            </a:pPr>
            <a:r>
              <a:rPr lang="en-US" sz="1200" dirty="0"/>
              <a:t>Discussion on the ethics of machine learning models on topics like bias, privacy, and misuse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2</a:t>
            </a:fld>
            <a:endParaRPr lang="en-US"/>
          </a:p>
        </p:txBody>
      </p:sp>
    </p:spTree>
    <p:extLst>
      <p:ext uri="{BB962C8B-B14F-4D97-AF65-F5344CB8AC3E}">
        <p14:creationId xmlns:p14="http://schemas.microsoft.com/office/powerpoint/2010/main" val="140988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C9310-FF7E-1E32-2A32-D46000DD8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4D1C01-BE3F-5FE4-0209-3B683C5E6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8523C-1EBC-E569-EFFD-E2CC91B38EC7}"/>
              </a:ext>
            </a:extLst>
          </p:cNvPr>
          <p:cNvSpPr>
            <a:spLocks noGrp="1"/>
          </p:cNvSpPr>
          <p:nvPr>
            <p:ph type="body" idx="1"/>
          </p:nvPr>
        </p:nvSpPr>
        <p:spPr/>
        <p:txBody>
          <a:bodyPr/>
          <a:lstStyle/>
          <a:p>
            <a:pPr marL="514350" indent="-514350">
              <a:buAutoNum type="arabicPeriod"/>
            </a:pPr>
            <a:r>
              <a:rPr lang="en-US" dirty="0"/>
              <a:t>Classification models are used to train unlabeled data. </a:t>
            </a:r>
            <a:r>
              <a:rPr lang="en-US" b="1" dirty="0"/>
              <a:t>False</a:t>
            </a:r>
            <a:endParaRPr lang="en-US" dirty="0"/>
          </a:p>
          <a:p>
            <a:pPr marL="514350" indent="-514350">
              <a:buAutoNum type="arabicPeriod"/>
            </a:pPr>
            <a:r>
              <a:rPr lang="en-US" dirty="0"/>
              <a:t>Binary classification only involves two possible classes for each data point. </a:t>
            </a:r>
            <a:r>
              <a:rPr lang="en-US" b="1" dirty="0"/>
              <a:t>True</a:t>
            </a:r>
            <a:endParaRPr lang="en-US" dirty="0"/>
          </a:p>
          <a:p>
            <a:pPr marL="514350" indent="-514350">
              <a:buAutoNum type="arabicPeriod"/>
            </a:pPr>
            <a:r>
              <a:rPr lang="en-US" dirty="0"/>
              <a:t>Multi-class classification can handle situations where each data point belongs to more than one category. </a:t>
            </a:r>
            <a:r>
              <a:rPr lang="en-US" b="1" dirty="0"/>
              <a:t>False</a:t>
            </a:r>
            <a:endParaRPr lang="en-US" dirty="0"/>
          </a:p>
          <a:p>
            <a:pPr marL="514350" indent="-514350">
              <a:buAutoNum type="arabicPeriod"/>
            </a:pPr>
            <a:r>
              <a:rPr lang="en-US" dirty="0"/>
              <a:t>Sentiment analysis is an example of a binary classification task. </a:t>
            </a:r>
            <a:r>
              <a:rPr lang="en-US" b="1" dirty="0"/>
              <a:t>True</a:t>
            </a:r>
            <a:endParaRPr lang="en-US" dirty="0"/>
          </a:p>
          <a:p>
            <a:pPr>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2D01DF58-34D5-DB3C-4536-2AFDC87C2239}"/>
              </a:ext>
            </a:extLst>
          </p:cNvPr>
          <p:cNvSpPr>
            <a:spLocks noGrp="1"/>
          </p:cNvSpPr>
          <p:nvPr>
            <p:ph type="sldNum" sz="quarter" idx="5"/>
          </p:nvPr>
        </p:nvSpPr>
        <p:spPr/>
        <p:txBody>
          <a:bodyPr/>
          <a:lstStyle/>
          <a:p>
            <a:fld id="{44225709-2E0B-4B2E-9A6E-8CF37EBB5F05}" type="slidenum">
              <a:rPr lang="en-US" smtClean="0"/>
              <a:t>51</a:t>
            </a:fld>
            <a:endParaRPr lang="en-US"/>
          </a:p>
        </p:txBody>
      </p:sp>
    </p:spTree>
    <p:extLst>
      <p:ext uri="{BB962C8B-B14F-4D97-AF65-F5344CB8AC3E}">
        <p14:creationId xmlns:p14="http://schemas.microsoft.com/office/powerpoint/2010/main" val="4170625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53</a:t>
            </a:fld>
            <a:endParaRPr lang="en-US"/>
          </a:p>
        </p:txBody>
      </p:sp>
    </p:spTree>
    <p:extLst>
      <p:ext uri="{BB962C8B-B14F-4D97-AF65-F5344CB8AC3E}">
        <p14:creationId xmlns:p14="http://schemas.microsoft.com/office/powerpoint/2010/main" val="3935099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4C55-1588-944D-8084-04ADBB135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90133-110F-CC83-2F97-5BD7A59BE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44B74-CC18-54C9-4E6B-5DC009028F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1857E7-6D5D-1E6B-C975-329B37245A6B}"/>
              </a:ext>
            </a:extLst>
          </p:cNvPr>
          <p:cNvSpPr>
            <a:spLocks noGrp="1"/>
          </p:cNvSpPr>
          <p:nvPr>
            <p:ph type="sldNum" sz="quarter" idx="5"/>
          </p:nvPr>
        </p:nvSpPr>
        <p:spPr/>
        <p:txBody>
          <a:bodyPr/>
          <a:lstStyle/>
          <a:p>
            <a:fld id="{44225709-2E0B-4B2E-9A6E-8CF37EBB5F05}" type="slidenum">
              <a:rPr lang="en-US" smtClean="0"/>
              <a:t>54</a:t>
            </a:fld>
            <a:endParaRPr lang="en-US"/>
          </a:p>
        </p:txBody>
      </p:sp>
    </p:spTree>
    <p:extLst>
      <p:ext uri="{BB962C8B-B14F-4D97-AF65-F5344CB8AC3E}">
        <p14:creationId xmlns:p14="http://schemas.microsoft.com/office/powerpoint/2010/main" val="307953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56</a:t>
            </a:fld>
            <a:endParaRPr lang="en-US"/>
          </a:p>
        </p:txBody>
      </p:sp>
    </p:spTree>
    <p:extLst>
      <p:ext uri="{BB962C8B-B14F-4D97-AF65-F5344CB8AC3E}">
        <p14:creationId xmlns:p14="http://schemas.microsoft.com/office/powerpoint/2010/main" val="3085036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Random Forest: A Complete Guide for Machine Learning | Built In</a:t>
            </a:r>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60</a:t>
            </a:fld>
            <a:endParaRPr lang="en-US"/>
          </a:p>
        </p:txBody>
      </p:sp>
    </p:spTree>
    <p:extLst>
      <p:ext uri="{BB962C8B-B14F-4D97-AF65-F5344CB8AC3E}">
        <p14:creationId xmlns:p14="http://schemas.microsoft.com/office/powerpoint/2010/main" val="2082931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7AF-97EE-53A8-E84C-F36D95161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283A1-9F0F-B232-ECC6-9F0731413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7AFC1-646D-59B5-B78A-AA1D16D8D107}"/>
              </a:ext>
            </a:extLst>
          </p:cNvPr>
          <p:cNvSpPr>
            <a:spLocks noGrp="1"/>
          </p:cNvSpPr>
          <p:nvPr>
            <p:ph type="body" idx="1"/>
          </p:nvPr>
        </p:nvSpPr>
        <p:spPr/>
        <p:txBody>
          <a:bodyPr/>
          <a:lstStyle/>
          <a:p>
            <a:r>
              <a:rPr lang="en-US" b="1" dirty="0"/>
              <a:t>Explain the concept of bootstrapping in Random Forest.</a:t>
            </a:r>
            <a:br>
              <a:rPr lang="en-US" dirty="0"/>
            </a:br>
            <a:r>
              <a:rPr lang="en-US" b="1" dirty="0"/>
              <a:t>Answer:</a:t>
            </a:r>
            <a:r>
              <a:rPr lang="en-US" dirty="0"/>
              <a:t> Bootstrapping involves creating multiple subsets of training data by selecting data points with replacement, allowing the same data points to appear in more than one subset.</a:t>
            </a:r>
          </a:p>
          <a:p>
            <a:endParaRPr lang="en-US" dirty="0"/>
          </a:p>
          <a:p>
            <a:r>
              <a:rPr lang="en-US" b="1" dirty="0"/>
              <a:t>How does Random Forest make predictions for regression tasks?</a:t>
            </a:r>
            <a:br>
              <a:rPr lang="en-US" dirty="0"/>
            </a:br>
            <a:r>
              <a:rPr lang="en-US" b="1" dirty="0"/>
              <a:t>Answer:</a:t>
            </a:r>
            <a:r>
              <a:rPr lang="en-US" dirty="0"/>
              <a:t> It calculates the average of all tree predictions.</a:t>
            </a:r>
          </a:p>
          <a:p>
            <a:endParaRPr lang="en-US" dirty="0"/>
          </a:p>
          <a:p>
            <a:r>
              <a:rPr lang="en-US" b="1" dirty="0"/>
              <a:t>What role does Gini Impurity play in decision tree branch splitting?</a:t>
            </a:r>
            <a:br>
              <a:rPr lang="en-US" dirty="0"/>
            </a:br>
            <a:r>
              <a:rPr lang="en-US" b="1" dirty="0"/>
              <a:t>Answer:</a:t>
            </a:r>
            <a:r>
              <a:rPr lang="en-US" dirty="0"/>
              <a:t> Gini Impurity measures how often a randomly chosen element would be incorrectly classified, helping to determine the optimal branch split.</a:t>
            </a:r>
          </a:p>
          <a:p>
            <a:pPr>
              <a:buFont typeface="Arial" panose="020B0604020202020204" pitchFamily="34" charset="0"/>
              <a:buNone/>
            </a:pPr>
            <a:endParaRPr lang="en-US" b="1" dirty="0"/>
          </a:p>
        </p:txBody>
      </p:sp>
      <p:sp>
        <p:nvSpPr>
          <p:cNvPr id="4" name="Slide Number Placeholder 3">
            <a:extLst>
              <a:ext uri="{FF2B5EF4-FFF2-40B4-BE49-F238E27FC236}">
                <a16:creationId xmlns:a16="http://schemas.microsoft.com/office/drawing/2014/main" id="{52AEC4E4-268D-7481-0C91-CA17ED0EF69B}"/>
              </a:ext>
            </a:extLst>
          </p:cNvPr>
          <p:cNvSpPr>
            <a:spLocks noGrp="1"/>
          </p:cNvSpPr>
          <p:nvPr>
            <p:ph type="sldNum" sz="quarter" idx="5"/>
          </p:nvPr>
        </p:nvSpPr>
        <p:spPr/>
        <p:txBody>
          <a:bodyPr/>
          <a:lstStyle/>
          <a:p>
            <a:fld id="{44225709-2E0B-4B2E-9A6E-8CF37EBB5F05}" type="slidenum">
              <a:rPr lang="en-US" smtClean="0"/>
              <a:t>62</a:t>
            </a:fld>
            <a:endParaRPr lang="en-US"/>
          </a:p>
        </p:txBody>
      </p:sp>
    </p:spTree>
    <p:extLst>
      <p:ext uri="{BB962C8B-B14F-4D97-AF65-F5344CB8AC3E}">
        <p14:creationId xmlns:p14="http://schemas.microsoft.com/office/powerpoint/2010/main" val="2566089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load_iris</a:t>
            </a:r>
            <a:r>
              <a:rPr lang="en-US" dirty="0">
                <a:hlinkClick r:id="rId3"/>
              </a:rPr>
              <a:t> — scikit-learn 1.6.0 documentation</a:t>
            </a:r>
            <a:endParaRPr lang="en-US" dirty="0"/>
          </a:p>
          <a:p>
            <a:r>
              <a:rPr lang="en-US" dirty="0">
                <a:hlinkClick r:id="rId4"/>
              </a:rPr>
              <a:t>7.1. Toy datasets — scikit-learn 1.6.0 documentation</a:t>
            </a:r>
            <a:endParaRPr lang="en-US" dirty="0"/>
          </a:p>
          <a:p>
            <a:r>
              <a:rPr lang="en-US" dirty="0">
                <a:hlinkClick r:id="rId5"/>
              </a:rPr>
              <a:t>The Iris Dataset</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67</a:t>
            </a:fld>
            <a:endParaRPr lang="en-US"/>
          </a:p>
        </p:txBody>
      </p:sp>
    </p:spTree>
    <p:extLst>
      <p:ext uri="{BB962C8B-B14F-4D97-AF65-F5344CB8AC3E}">
        <p14:creationId xmlns:p14="http://schemas.microsoft.com/office/powerpoint/2010/main" val="407764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D5AF-0081-55F4-7DB0-07331EBFF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DD4B6-2013-83F1-5F82-364F977D9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8514A-F153-E01F-853D-29B7AF93962C}"/>
              </a:ext>
            </a:extLst>
          </p:cNvPr>
          <p:cNvSpPr>
            <a:spLocks noGrp="1"/>
          </p:cNvSpPr>
          <p:nvPr>
            <p:ph type="body" idx="1"/>
          </p:nvPr>
        </p:nvSpPr>
        <p:spPr/>
        <p:txBody>
          <a:bodyPr/>
          <a:lstStyle/>
          <a:p>
            <a:r>
              <a:rPr lang="en-US" dirty="0" err="1">
                <a:hlinkClick r:id="rId3"/>
              </a:rPr>
              <a:t>load_iris</a:t>
            </a:r>
            <a:r>
              <a:rPr lang="en-US" dirty="0">
                <a:hlinkClick r:id="rId3"/>
              </a:rPr>
              <a:t> — scikit-learn 1.6.0 documentation</a:t>
            </a:r>
            <a:endParaRPr lang="en-US" dirty="0"/>
          </a:p>
          <a:p>
            <a:r>
              <a:rPr lang="en-US" dirty="0">
                <a:hlinkClick r:id="rId4"/>
              </a:rPr>
              <a:t>7.1. Toy datasets — scikit-learn 1.6.0 documentation</a:t>
            </a:r>
            <a:endParaRPr lang="en-US" dirty="0"/>
          </a:p>
          <a:p>
            <a:r>
              <a:rPr lang="en-US" dirty="0">
                <a:hlinkClick r:id="rId5"/>
              </a:rPr>
              <a:t>The Iris Dataset</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591B65E-D353-8B19-2AA7-2E9CDB288E92}"/>
              </a:ext>
            </a:extLst>
          </p:cNvPr>
          <p:cNvSpPr>
            <a:spLocks noGrp="1"/>
          </p:cNvSpPr>
          <p:nvPr>
            <p:ph type="sldNum" sz="quarter" idx="5"/>
          </p:nvPr>
        </p:nvSpPr>
        <p:spPr/>
        <p:txBody>
          <a:bodyPr/>
          <a:lstStyle/>
          <a:p>
            <a:fld id="{44225709-2E0B-4B2E-9A6E-8CF37EBB5F05}" type="slidenum">
              <a:rPr lang="en-US" smtClean="0"/>
              <a:t>69</a:t>
            </a:fld>
            <a:endParaRPr lang="en-US"/>
          </a:p>
        </p:txBody>
      </p:sp>
    </p:spTree>
    <p:extLst>
      <p:ext uri="{BB962C8B-B14F-4D97-AF65-F5344CB8AC3E}">
        <p14:creationId xmlns:p14="http://schemas.microsoft.com/office/powerpoint/2010/main" val="342048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3</a:t>
            </a:fld>
            <a:endParaRPr lang="en-US"/>
          </a:p>
        </p:txBody>
      </p:sp>
    </p:spTree>
    <p:extLst>
      <p:ext uri="{BB962C8B-B14F-4D97-AF65-F5344CB8AC3E}">
        <p14:creationId xmlns:p14="http://schemas.microsoft.com/office/powerpoint/2010/main" val="333375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 to the Class!</a:t>
            </a:r>
          </a:p>
          <a:p>
            <a:pPr marL="171450" indent="-171450">
              <a:buFont typeface="Arial" panose="020B0604020202020204" pitchFamily="34" charset="0"/>
              <a:buChar char="•"/>
            </a:pPr>
            <a:r>
              <a:rPr lang="en-US" dirty="0"/>
              <a:t>What do you like to be called</a:t>
            </a:r>
          </a:p>
          <a:p>
            <a:pPr marL="171450" indent="-171450">
              <a:buFont typeface="Arial" panose="020B0604020202020204" pitchFamily="34" charset="0"/>
              <a:buChar char="•"/>
            </a:pPr>
            <a:r>
              <a:rPr lang="en-US" dirty="0"/>
              <a:t>Something about yourself – if you can’t think of anything, answer one of the </a:t>
            </a:r>
            <a:r>
              <a:rPr lang="en-US"/>
              <a:t>above questions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47EEF-0DA1-41B4-82A7-9C8ECEEB680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271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8</a:t>
            </a:fld>
            <a:endParaRPr lang="en-US"/>
          </a:p>
        </p:txBody>
      </p:sp>
    </p:spTree>
    <p:extLst>
      <p:ext uri="{BB962C8B-B14F-4D97-AF65-F5344CB8AC3E}">
        <p14:creationId xmlns:p14="http://schemas.microsoft.com/office/powerpoint/2010/main" val="399649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11</a:t>
            </a:fld>
            <a:endParaRPr lang="en-US"/>
          </a:p>
        </p:txBody>
      </p:sp>
    </p:spTree>
    <p:extLst>
      <p:ext uri="{BB962C8B-B14F-4D97-AF65-F5344CB8AC3E}">
        <p14:creationId xmlns:p14="http://schemas.microsoft.com/office/powerpoint/2010/main" val="3364737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E9D85-B876-D811-AF46-962468616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ABF26-5401-D8E0-1526-6E8902AB7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E5577-12B0-50BC-65FC-33EB56DC93D5}"/>
              </a:ext>
            </a:extLst>
          </p:cNvPr>
          <p:cNvSpPr>
            <a:spLocks noGrp="1"/>
          </p:cNvSpPr>
          <p:nvPr>
            <p:ph type="body" idx="1"/>
          </p:nvPr>
        </p:nvSpPr>
        <p:spPr/>
        <p:txBody>
          <a:bodyPr/>
          <a:lstStyle/>
          <a:p>
            <a:pPr>
              <a:buFont typeface="+mj-lt"/>
              <a:buAutoNum type="arabicPeriod"/>
            </a:pPr>
            <a:r>
              <a:rPr lang="en-US" b="1" dirty="0"/>
              <a:t>Which type of analytics is primarily focused on understanding past events?</a:t>
            </a:r>
            <a:br>
              <a:rPr lang="en-US" dirty="0"/>
            </a:br>
            <a:r>
              <a:rPr lang="en-US" b="1" dirty="0"/>
              <a:t>Answer:</a:t>
            </a:r>
            <a:r>
              <a:rPr lang="en-US" dirty="0"/>
              <a:t> b) Descriptive Analytics</a:t>
            </a:r>
          </a:p>
          <a:p>
            <a:pPr>
              <a:buFont typeface="+mj-lt"/>
              <a:buAutoNum type="arabicPeriod"/>
            </a:pPr>
            <a:r>
              <a:rPr lang="en-US" b="1" dirty="0"/>
              <a:t>What does diagnostic analytics aim to do?</a:t>
            </a:r>
            <a:br>
              <a:rPr lang="en-US" dirty="0"/>
            </a:br>
            <a:r>
              <a:rPr lang="en-US" b="1" dirty="0"/>
              <a:t>Answer:</a:t>
            </a:r>
            <a:r>
              <a:rPr lang="en-US" dirty="0"/>
              <a:t> b) Identify the root causes of events or patterns</a:t>
            </a:r>
          </a:p>
          <a:p>
            <a:pPr>
              <a:buFont typeface="+mj-lt"/>
              <a:buAutoNum type="arabicPeriod"/>
            </a:pPr>
            <a:r>
              <a:rPr lang="en-US" b="1" dirty="0"/>
              <a:t>Which analytics method uses historical data to forecast future trends?</a:t>
            </a:r>
            <a:br>
              <a:rPr lang="en-US" dirty="0"/>
            </a:br>
            <a:r>
              <a:rPr lang="en-US" b="1" dirty="0"/>
              <a:t>Answer:</a:t>
            </a:r>
            <a:r>
              <a:rPr lang="en-US" dirty="0"/>
              <a:t> c) Predictive Analytics</a:t>
            </a:r>
          </a:p>
          <a:p>
            <a:endParaRPr lang="en-US" dirty="0"/>
          </a:p>
        </p:txBody>
      </p:sp>
      <p:sp>
        <p:nvSpPr>
          <p:cNvPr id="4" name="Slide Number Placeholder 3">
            <a:extLst>
              <a:ext uri="{FF2B5EF4-FFF2-40B4-BE49-F238E27FC236}">
                <a16:creationId xmlns:a16="http://schemas.microsoft.com/office/drawing/2014/main" id="{11A618A7-186B-5353-BF5B-06DF66132789}"/>
              </a:ext>
            </a:extLst>
          </p:cNvPr>
          <p:cNvSpPr>
            <a:spLocks noGrp="1"/>
          </p:cNvSpPr>
          <p:nvPr>
            <p:ph type="sldNum" sz="quarter" idx="5"/>
          </p:nvPr>
        </p:nvSpPr>
        <p:spPr/>
        <p:txBody>
          <a:bodyPr/>
          <a:lstStyle/>
          <a:p>
            <a:fld id="{44225709-2E0B-4B2E-9A6E-8CF37EBB5F05}" type="slidenum">
              <a:rPr lang="en-US" smtClean="0"/>
              <a:t>12</a:t>
            </a:fld>
            <a:endParaRPr lang="en-US"/>
          </a:p>
        </p:txBody>
      </p:sp>
    </p:spTree>
    <p:extLst>
      <p:ext uri="{BB962C8B-B14F-4D97-AF65-F5344CB8AC3E}">
        <p14:creationId xmlns:p14="http://schemas.microsoft.com/office/powerpoint/2010/main" val="203687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science focuses on predictive and prescriptive analytics.</a:t>
            </a:r>
            <a:br>
              <a:rPr lang="en-US" dirty="0"/>
            </a:br>
            <a:r>
              <a:rPr lang="en-US" b="1" dirty="0"/>
              <a:t>Answer:</a:t>
            </a:r>
            <a:r>
              <a:rPr lang="en-US" dirty="0"/>
              <a:t> True</a:t>
            </a:r>
          </a:p>
          <a:p>
            <a:r>
              <a:rPr lang="en-US" b="1" dirty="0"/>
              <a:t>Machine learning algorithms are a key part of data analytics.</a:t>
            </a:r>
            <a:br>
              <a:rPr lang="en-US" dirty="0"/>
            </a:br>
            <a:r>
              <a:rPr lang="en-US" b="1" dirty="0"/>
              <a:t>Answer:</a:t>
            </a:r>
            <a:r>
              <a:rPr lang="en-US" dirty="0"/>
              <a:t> False (They are primarily part of data science.)</a:t>
            </a:r>
          </a:p>
          <a:p>
            <a:r>
              <a:rPr lang="en-US" b="1" dirty="0"/>
              <a:t>Tracking KPIs is an example of how data analytics contributes to business.</a:t>
            </a:r>
            <a:br>
              <a:rPr lang="en-US" dirty="0"/>
            </a:br>
            <a:r>
              <a:rPr lang="en-US" b="1" dirty="0"/>
              <a:t>Answer:</a:t>
            </a:r>
            <a:r>
              <a:rPr lang="en-US" dirty="0"/>
              <a:t> True</a:t>
            </a:r>
          </a:p>
          <a:p>
            <a:r>
              <a:rPr lang="en-US" b="1" dirty="0"/>
              <a:t>Data science often uses programming languages like Python and R.</a:t>
            </a:r>
            <a:br>
              <a:rPr lang="en-US" dirty="0"/>
            </a:br>
            <a:r>
              <a:rPr lang="en-US" b="1" dirty="0"/>
              <a:t>Answer:</a:t>
            </a:r>
            <a:r>
              <a:rPr lang="en-US" dirty="0"/>
              <a:t> True</a:t>
            </a:r>
          </a:p>
          <a:p>
            <a:endParaRPr lang="en-US" dirty="0"/>
          </a:p>
        </p:txBody>
      </p:sp>
      <p:sp>
        <p:nvSpPr>
          <p:cNvPr id="4" name="Slide Number Placeholder 3"/>
          <p:cNvSpPr>
            <a:spLocks noGrp="1"/>
          </p:cNvSpPr>
          <p:nvPr>
            <p:ph type="sldNum" sz="quarter" idx="5"/>
          </p:nvPr>
        </p:nvSpPr>
        <p:spPr/>
        <p:txBody>
          <a:bodyPr/>
          <a:lstStyle/>
          <a:p>
            <a:fld id="{44225709-2E0B-4B2E-9A6E-8CF37EBB5F05}" type="slidenum">
              <a:rPr lang="en-US" smtClean="0"/>
              <a:t>13</a:t>
            </a:fld>
            <a:endParaRPr lang="en-US"/>
          </a:p>
        </p:txBody>
      </p:sp>
    </p:spTree>
    <p:extLst>
      <p:ext uri="{BB962C8B-B14F-4D97-AF65-F5344CB8AC3E}">
        <p14:creationId xmlns:p14="http://schemas.microsoft.com/office/powerpoint/2010/main" val="378753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94A29-3107-5362-B29F-A26F0A6E6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47C97-4A8F-5561-0C8E-4FFC4F06E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BAC20-9AAD-2AD0-08B7-7FE50C0B829D}"/>
              </a:ext>
            </a:extLst>
          </p:cNvPr>
          <p:cNvSpPr>
            <a:spLocks noGrp="1"/>
          </p:cNvSpPr>
          <p:nvPr>
            <p:ph type="body" idx="1"/>
          </p:nvPr>
        </p:nvSpPr>
        <p:spPr/>
        <p:txBody>
          <a:bodyPr/>
          <a:lstStyle/>
          <a:p>
            <a:pPr>
              <a:buFont typeface="+mj-lt"/>
              <a:buNone/>
            </a:pPr>
            <a:r>
              <a:rPr lang="en-US" b="1" dirty="0"/>
              <a:t>What is the main difference between supervised and unsupervised learning?</a:t>
            </a:r>
            <a:br>
              <a:rPr lang="en-US" dirty="0"/>
            </a:br>
            <a:r>
              <a:rPr lang="en-US" b="1" dirty="0"/>
              <a:t>Answer:</a:t>
            </a:r>
            <a:r>
              <a:rPr lang="en-US" dirty="0"/>
              <a:t> Supervised learning uses labeled data (input-output pairs) to train models, while unsupervised learning identifies patterns or structures in unlabeled data.</a:t>
            </a:r>
          </a:p>
          <a:p>
            <a:pPr>
              <a:buFont typeface="+mj-lt"/>
              <a:buNone/>
            </a:pPr>
            <a:endParaRPr lang="en-US" b="0" dirty="0"/>
          </a:p>
          <a:p>
            <a:pPr>
              <a:buFont typeface="+mj-lt"/>
              <a:buNone/>
            </a:pPr>
            <a:r>
              <a:rPr lang="en-US" b="1" dirty="0"/>
              <a:t>Give two examples of AI in everyday technology.</a:t>
            </a:r>
            <a:br>
              <a:rPr lang="en-US" dirty="0"/>
            </a:br>
            <a:r>
              <a:rPr lang="en-US" b="1" dirty="0"/>
              <a:t>Answer:</a:t>
            </a:r>
            <a:r>
              <a:rPr lang="en-US" dirty="0"/>
              <a:t> Virtual assistants (e.g., Siri, Alexa) and facial recognition systems.</a:t>
            </a:r>
          </a:p>
          <a:p>
            <a:pPr>
              <a:buFont typeface="+mj-lt"/>
              <a:buNone/>
            </a:pPr>
            <a:endParaRPr lang="en-US" dirty="0"/>
          </a:p>
          <a:p>
            <a:pPr>
              <a:buFont typeface="+mj-lt"/>
              <a:buNone/>
            </a:pPr>
            <a:r>
              <a:rPr lang="en-US" b="1" dirty="0"/>
              <a:t>Name one application of supervised learning and one of unsupervised learning.</a:t>
            </a:r>
            <a:br>
              <a:rPr lang="en-US" dirty="0"/>
            </a:br>
            <a:r>
              <a:rPr lang="en-US" b="1" dirty="0"/>
              <a:t>Answer:</a:t>
            </a:r>
            <a:endParaRPr lang="en-US" dirty="0"/>
          </a:p>
          <a:p>
            <a:pPr>
              <a:buFont typeface="Arial" panose="020B0604020202020204" pitchFamily="34" charset="0"/>
              <a:buChar char="•"/>
            </a:pPr>
            <a:r>
              <a:rPr lang="en-US" dirty="0"/>
              <a:t>Supervised learning: Spam detection</a:t>
            </a:r>
          </a:p>
          <a:p>
            <a:pPr>
              <a:buFont typeface="Arial" panose="020B0604020202020204" pitchFamily="34" charset="0"/>
              <a:buChar char="•"/>
            </a:pPr>
            <a:r>
              <a:rPr lang="en-US" dirty="0"/>
              <a:t>Unsupervised learning: Customer segmentation</a:t>
            </a:r>
          </a:p>
          <a:p>
            <a:pPr>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86AC4383-72A2-DF75-BAF4-DFB681F41582}"/>
              </a:ext>
            </a:extLst>
          </p:cNvPr>
          <p:cNvSpPr>
            <a:spLocks noGrp="1"/>
          </p:cNvSpPr>
          <p:nvPr>
            <p:ph type="sldNum" sz="quarter" idx="5"/>
          </p:nvPr>
        </p:nvSpPr>
        <p:spPr/>
        <p:txBody>
          <a:bodyPr/>
          <a:lstStyle/>
          <a:p>
            <a:fld id="{44225709-2E0B-4B2E-9A6E-8CF37EBB5F05}" type="slidenum">
              <a:rPr lang="en-US" smtClean="0"/>
              <a:t>19</a:t>
            </a:fld>
            <a:endParaRPr lang="en-US"/>
          </a:p>
        </p:txBody>
      </p:sp>
    </p:spTree>
    <p:extLst>
      <p:ext uri="{BB962C8B-B14F-4D97-AF65-F5344CB8AC3E}">
        <p14:creationId xmlns:p14="http://schemas.microsoft.com/office/powerpoint/2010/main" val="1562081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A25A-AEEA-B2FB-0BDC-FC92E37111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55BF92-8998-8428-9604-FCB6FD481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996B30-9C96-5055-F079-31B9655BD9FD}"/>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5" name="Footer Placeholder 4">
            <a:extLst>
              <a:ext uri="{FF2B5EF4-FFF2-40B4-BE49-F238E27FC236}">
                <a16:creationId xmlns:a16="http://schemas.microsoft.com/office/drawing/2014/main" id="{793A7173-549C-6DBC-EC81-A5C3AF332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DD497-C083-764D-777A-1C9FAB8F6011}"/>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63366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C81D-EBDB-588C-A7E8-09FB2DA43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1F67F1-36BD-0A0D-AFF2-32576B275D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B7C0D-6E0B-C2DA-D478-99931AADD2E0}"/>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5" name="Footer Placeholder 4">
            <a:extLst>
              <a:ext uri="{FF2B5EF4-FFF2-40B4-BE49-F238E27FC236}">
                <a16:creationId xmlns:a16="http://schemas.microsoft.com/office/drawing/2014/main" id="{CF40787A-3B4A-2B57-A0B4-AFFAAABAD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95277-61C1-AC7A-5F19-6032498A0B87}"/>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822828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1DC09A-269D-B975-2CCA-7D901529A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2BCC88-8ADA-B31B-ABFF-1750D14CC5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DB868-30A9-1422-BD90-3785519A9026}"/>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5" name="Footer Placeholder 4">
            <a:extLst>
              <a:ext uri="{FF2B5EF4-FFF2-40B4-BE49-F238E27FC236}">
                <a16:creationId xmlns:a16="http://schemas.microsoft.com/office/drawing/2014/main" id="{1FFEE5F1-4A2A-4E26-AC88-A7B69A80A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39864-CF94-6325-C263-DBE45FB5154D}"/>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3263743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5630-64F1-985F-5541-B783F0F4D7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59173F-816C-FDB7-DE3F-120BA3D80F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2BAB46-29C5-F290-D516-3FBCFCC6293E}"/>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5" name="Footer Placeholder 4">
            <a:extLst>
              <a:ext uri="{FF2B5EF4-FFF2-40B4-BE49-F238E27FC236}">
                <a16:creationId xmlns:a16="http://schemas.microsoft.com/office/drawing/2014/main" id="{377FE25A-F181-8C0E-1B81-DF2F84672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4523C-AF8B-7D23-46C2-32F5FD387287}"/>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20018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15FF-1086-A8FC-0264-A16978315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F1571-D258-0599-E6BD-A5FE72C6E1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EE52C-41BA-8794-7BFD-99FBAC241E76}"/>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5" name="Footer Placeholder 4">
            <a:extLst>
              <a:ext uri="{FF2B5EF4-FFF2-40B4-BE49-F238E27FC236}">
                <a16:creationId xmlns:a16="http://schemas.microsoft.com/office/drawing/2014/main" id="{A017D073-7DE3-5185-6D92-1F3FA6F9F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CD1C2-0D64-CEE7-E901-4D9DCDED2E0E}"/>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7830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482C-AAF1-5653-693C-157C6F5694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879C9C-9D7A-0E08-3309-6D14E2F770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5B81B8-94F4-42C3-AFD2-1FCBC79C1A13}"/>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5" name="Footer Placeholder 4">
            <a:extLst>
              <a:ext uri="{FF2B5EF4-FFF2-40B4-BE49-F238E27FC236}">
                <a16:creationId xmlns:a16="http://schemas.microsoft.com/office/drawing/2014/main" id="{344A4040-F925-EC36-5168-6711ED982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DE81A-EB0A-00DB-590A-A7C51953848D}"/>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2324301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3E02-E187-54C9-B968-643EC281F4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22190-404F-61D2-55CE-EFEC117DC8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40179-FE31-82ED-1E0E-83A0A9D68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20682F-9D4E-7A20-D076-57B89F8DECA5}"/>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6" name="Footer Placeholder 5">
            <a:extLst>
              <a:ext uri="{FF2B5EF4-FFF2-40B4-BE49-F238E27FC236}">
                <a16:creationId xmlns:a16="http://schemas.microsoft.com/office/drawing/2014/main" id="{D3FA7E74-CCBC-382D-2244-5077B719D8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BC608-F5E6-2561-5722-4B249618CC91}"/>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122347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6FBCF-7D80-168F-4B07-86CAE77DD7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DF6D79-A599-CFDA-05C6-B558C505C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C5D167-2150-8631-32C2-BD0A5922B9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BFA963-5307-7B8F-FFDC-0B8110796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27236D-DA62-4445-7355-6BEB08D0C3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D7B091-AE0B-2C94-D8D5-49081E6A9482}"/>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8" name="Footer Placeholder 7">
            <a:extLst>
              <a:ext uri="{FF2B5EF4-FFF2-40B4-BE49-F238E27FC236}">
                <a16:creationId xmlns:a16="http://schemas.microsoft.com/office/drawing/2014/main" id="{315F95AB-3B56-8DC9-DF2C-DD4036C21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E35F88-C5D5-D5B1-D969-A204F402F57D}"/>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2684470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992B-5850-837F-D838-F7D4873693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9D985D-0927-5034-C5B6-FD4EE71ADF41}"/>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4" name="Footer Placeholder 3">
            <a:extLst>
              <a:ext uri="{FF2B5EF4-FFF2-40B4-BE49-F238E27FC236}">
                <a16:creationId xmlns:a16="http://schemas.microsoft.com/office/drawing/2014/main" id="{5A02DF71-7F2A-B33A-EAC5-33851D2341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6D3512-E5EA-8B85-FCC4-0594B787B336}"/>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4124273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1BCFF8-74F2-3B0C-86D5-87A68B6F726F}"/>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3" name="Footer Placeholder 2">
            <a:extLst>
              <a:ext uri="{FF2B5EF4-FFF2-40B4-BE49-F238E27FC236}">
                <a16:creationId xmlns:a16="http://schemas.microsoft.com/office/drawing/2014/main" id="{D28E7AC9-ECEB-9828-864D-7D9D67C2E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39ACB6-AD2C-DFB0-F9A3-74F7FCA35266}"/>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1280076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530BC-4CDD-88D4-2CBC-70CC8E364E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E8EE34-AFA2-2878-B576-631952A0F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B73C41-E48B-3341-A001-7BBB9DD6E0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3BD2F-53B5-AD46-DA4F-05E351245E73}"/>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6" name="Footer Placeholder 5">
            <a:extLst>
              <a:ext uri="{FF2B5EF4-FFF2-40B4-BE49-F238E27FC236}">
                <a16:creationId xmlns:a16="http://schemas.microsoft.com/office/drawing/2014/main" id="{8D400AE7-C87B-2455-5E12-AFBCC8541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34083-FEE1-4133-7103-AE6A17613D97}"/>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102909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2EE6-4CE5-E101-0C14-C8351090D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F07D5-784D-3953-A365-793BAE5220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DB55BA-BACB-6A8D-7C80-61C109E76A52}"/>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5" name="Footer Placeholder 4">
            <a:extLst>
              <a:ext uri="{FF2B5EF4-FFF2-40B4-BE49-F238E27FC236}">
                <a16:creationId xmlns:a16="http://schemas.microsoft.com/office/drawing/2014/main" id="{33FD9798-4483-E33A-7CA0-7606EC7C3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A23E0-F6A3-8587-3B65-4AEB65CACB96}"/>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611805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A513-722C-3D97-078E-D6915F851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3CDCCE-7E61-8513-F0AA-4752250D07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EDFED-EF63-F721-33C5-22BF54966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051D7-F35C-397B-A24E-AA9064E9513A}"/>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6" name="Footer Placeholder 5">
            <a:extLst>
              <a:ext uri="{FF2B5EF4-FFF2-40B4-BE49-F238E27FC236}">
                <a16:creationId xmlns:a16="http://schemas.microsoft.com/office/drawing/2014/main" id="{BD8E4379-B8D8-0794-B350-71E7AB716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B76561-1E8D-06EC-0BEF-9EB1C30F97A0}"/>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3534381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8397-742F-CD4F-E616-17F56F87FB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C300F1-5B4B-94CD-A19A-7B1283D33F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C6D86-53BA-616C-EF7D-B9F9B5FF3283}"/>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5" name="Footer Placeholder 4">
            <a:extLst>
              <a:ext uri="{FF2B5EF4-FFF2-40B4-BE49-F238E27FC236}">
                <a16:creationId xmlns:a16="http://schemas.microsoft.com/office/drawing/2014/main" id="{491B8BFA-4072-B94A-616B-C5779C81F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890EA-ED98-2FD6-ED8C-686AB4C28F36}"/>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2795455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CD2321-00D0-0912-13CB-B5FCD4522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F9B8E3-0B57-5000-2377-4ECB84979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8886A-E7E5-AFA4-C598-EAB393FA628E}"/>
              </a:ext>
            </a:extLst>
          </p:cNvPr>
          <p:cNvSpPr>
            <a:spLocks noGrp="1"/>
          </p:cNvSpPr>
          <p:nvPr>
            <p:ph type="dt" sz="half" idx="10"/>
          </p:nvPr>
        </p:nvSpPr>
        <p:spPr/>
        <p:txBody>
          <a:bodyPr/>
          <a:lstStyle/>
          <a:p>
            <a:fld id="{303EA689-3279-4E1D-AD75-5B6D28243602}" type="datetimeFigureOut">
              <a:rPr lang="en-US" smtClean="0"/>
              <a:t>5/5/2025</a:t>
            </a:fld>
            <a:endParaRPr lang="en-US"/>
          </a:p>
        </p:txBody>
      </p:sp>
      <p:sp>
        <p:nvSpPr>
          <p:cNvPr id="5" name="Footer Placeholder 4">
            <a:extLst>
              <a:ext uri="{FF2B5EF4-FFF2-40B4-BE49-F238E27FC236}">
                <a16:creationId xmlns:a16="http://schemas.microsoft.com/office/drawing/2014/main" id="{E66FC506-ADA1-7051-CA35-41BD78B92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EED9C-46BD-57B0-38F2-94853B8CFEEF}"/>
              </a:ext>
            </a:extLst>
          </p:cNvPr>
          <p:cNvSpPr>
            <a:spLocks noGrp="1"/>
          </p:cNvSpPr>
          <p:nvPr>
            <p:ph type="sldNum" sz="quarter" idx="12"/>
          </p:nvPr>
        </p:nvSpPr>
        <p:spPr/>
        <p:txBody>
          <a:bodyPr/>
          <a:lstStyle/>
          <a:p>
            <a:fld id="{B0637A9D-70B4-49A8-9682-226FBBD11307}" type="slidenum">
              <a:rPr lang="en-US" smtClean="0"/>
              <a:t>‹#›</a:t>
            </a:fld>
            <a:endParaRPr lang="en-US"/>
          </a:p>
        </p:txBody>
      </p:sp>
    </p:spTree>
    <p:extLst>
      <p:ext uri="{BB962C8B-B14F-4D97-AF65-F5344CB8AC3E}">
        <p14:creationId xmlns:p14="http://schemas.microsoft.com/office/powerpoint/2010/main" val="27624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49D27-B222-4FA4-0B9F-3F72A2B62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F64E7-4B46-A81F-CCA5-00C7CEEB3F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68CAC-590F-CF07-91D7-4D18356B8972}"/>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5" name="Footer Placeholder 4">
            <a:extLst>
              <a:ext uri="{FF2B5EF4-FFF2-40B4-BE49-F238E27FC236}">
                <a16:creationId xmlns:a16="http://schemas.microsoft.com/office/drawing/2014/main" id="{70C3BE07-E321-0A49-0B54-B3C9ACE9A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5B27B-564D-2DBD-06B0-FF29859E8A76}"/>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367193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4977-62A2-CB53-7F2D-44F56EFC1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23CC41-E08C-074F-DDCF-097B4EF40C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B9101E-1020-A231-2E64-A0ECC6B0B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51AAD1-9D98-5B63-9F8C-364ABC9A0484}"/>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6" name="Footer Placeholder 5">
            <a:extLst>
              <a:ext uri="{FF2B5EF4-FFF2-40B4-BE49-F238E27FC236}">
                <a16:creationId xmlns:a16="http://schemas.microsoft.com/office/drawing/2014/main" id="{19DFF43E-13DA-569A-7687-108DFCC9A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2829D-FBFB-F115-66D1-B1FB61D06058}"/>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201487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8FB5-82A0-F1A6-CDED-49FD85147A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C83266-5184-BA31-8626-63DE18A11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CA532B-524B-E4A2-A9C4-C1C45831FF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A7590F-AEA8-5AB7-9016-DE0E67179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7C65FA-26EF-72F6-3466-3998643ED6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B1BF41-0F17-CEEC-9B05-3422F8E16B7D}"/>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8" name="Footer Placeholder 7">
            <a:extLst>
              <a:ext uri="{FF2B5EF4-FFF2-40B4-BE49-F238E27FC236}">
                <a16:creationId xmlns:a16="http://schemas.microsoft.com/office/drawing/2014/main" id="{4A5F1A7A-3D6D-3CCD-B4F7-3B77FF0F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6FFB62-C10F-B01F-8CD6-82CB26446CCC}"/>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62390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58DB-2A44-D92D-88BB-A75802808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96B3E-6288-8C8D-B00B-1AE74D079DB8}"/>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4" name="Footer Placeholder 3">
            <a:extLst>
              <a:ext uri="{FF2B5EF4-FFF2-40B4-BE49-F238E27FC236}">
                <a16:creationId xmlns:a16="http://schemas.microsoft.com/office/drawing/2014/main" id="{5EEDAA97-F877-B2BB-CE1C-8AA27335F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E6015B-205D-845C-2C96-1E9C0C25F3F0}"/>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46355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11BA9-A094-26E5-8B51-AB435EDC7713}"/>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3" name="Footer Placeholder 2">
            <a:extLst>
              <a:ext uri="{FF2B5EF4-FFF2-40B4-BE49-F238E27FC236}">
                <a16:creationId xmlns:a16="http://schemas.microsoft.com/office/drawing/2014/main" id="{9128754C-977B-DA9E-2AD5-9267E8684F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47DBDE-C9E6-2688-0739-1AD59D684697}"/>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1194739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F0C2D-B693-850E-2D13-CCA430AF21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03D3A2-619F-D1BF-043E-5000299CE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3AFE5C-6C9A-F567-41E5-AAE3E919B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E0E56-610B-A6A7-819C-7587384B5F79}"/>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6" name="Footer Placeholder 5">
            <a:extLst>
              <a:ext uri="{FF2B5EF4-FFF2-40B4-BE49-F238E27FC236}">
                <a16:creationId xmlns:a16="http://schemas.microsoft.com/office/drawing/2014/main" id="{80BF6980-31C1-4D7C-0B4F-F00A57581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A3597-FA3D-80FE-2669-B41EEA1B76B8}"/>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1309546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8127-FB6F-9A9F-44DC-8FD191024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1FF62C-4DBF-0523-0415-08C4C69C7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AF9FB4-B2A1-43FC-E672-08C16B456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DECF4-5077-A875-E3F3-62277413598B}"/>
              </a:ext>
            </a:extLst>
          </p:cNvPr>
          <p:cNvSpPr>
            <a:spLocks noGrp="1"/>
          </p:cNvSpPr>
          <p:nvPr>
            <p:ph type="dt" sz="half" idx="10"/>
          </p:nvPr>
        </p:nvSpPr>
        <p:spPr/>
        <p:txBody>
          <a:bodyPr/>
          <a:lstStyle/>
          <a:p>
            <a:fld id="{7E6E9992-AC43-4DF8-96C1-3C8DB286BF9E}" type="datetimeFigureOut">
              <a:rPr lang="en-US" smtClean="0"/>
              <a:t>5/5/2025</a:t>
            </a:fld>
            <a:endParaRPr lang="en-US"/>
          </a:p>
        </p:txBody>
      </p:sp>
      <p:sp>
        <p:nvSpPr>
          <p:cNvPr id="6" name="Footer Placeholder 5">
            <a:extLst>
              <a:ext uri="{FF2B5EF4-FFF2-40B4-BE49-F238E27FC236}">
                <a16:creationId xmlns:a16="http://schemas.microsoft.com/office/drawing/2014/main" id="{9F5A5CD3-D424-9941-E6C5-BE30907829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8E483-64D2-1427-3FB3-FBA3D2C11F35}"/>
              </a:ext>
            </a:extLst>
          </p:cNvPr>
          <p:cNvSpPr>
            <a:spLocks noGrp="1"/>
          </p:cNvSpPr>
          <p:nvPr>
            <p:ph type="sldNum" sz="quarter" idx="12"/>
          </p:nvPr>
        </p:nvSpPr>
        <p:spPr/>
        <p:txBody>
          <a:bodyPr/>
          <a:lstStyle/>
          <a:p>
            <a:fld id="{4FBC24FE-4226-4EC1-B146-A79A92C65A03}" type="slidenum">
              <a:rPr lang="en-US" smtClean="0"/>
              <a:t>‹#›</a:t>
            </a:fld>
            <a:endParaRPr lang="en-US"/>
          </a:p>
        </p:txBody>
      </p:sp>
    </p:spTree>
    <p:extLst>
      <p:ext uri="{BB962C8B-B14F-4D97-AF65-F5344CB8AC3E}">
        <p14:creationId xmlns:p14="http://schemas.microsoft.com/office/powerpoint/2010/main" val="345666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426180-6572-D2D6-96FB-A6EE69FBC2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94979-873A-5DD8-59D7-F72B5AD015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EED45-DD28-5ED5-22CF-A3ED08FEB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6E9992-AC43-4DF8-96C1-3C8DB286BF9E}" type="datetimeFigureOut">
              <a:rPr lang="en-US" smtClean="0"/>
              <a:t>5/5/2025</a:t>
            </a:fld>
            <a:endParaRPr lang="en-US"/>
          </a:p>
        </p:txBody>
      </p:sp>
      <p:sp>
        <p:nvSpPr>
          <p:cNvPr id="5" name="Footer Placeholder 4">
            <a:extLst>
              <a:ext uri="{FF2B5EF4-FFF2-40B4-BE49-F238E27FC236}">
                <a16:creationId xmlns:a16="http://schemas.microsoft.com/office/drawing/2014/main" id="{3427DF28-2A68-1389-ED40-9C2100E1EF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01B932-A4A8-55E7-9A2F-462753D109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BC24FE-4226-4EC1-B146-A79A92C65A03}" type="slidenum">
              <a:rPr lang="en-US" smtClean="0"/>
              <a:t>‹#›</a:t>
            </a:fld>
            <a:endParaRPr lang="en-US"/>
          </a:p>
        </p:txBody>
      </p:sp>
    </p:spTree>
    <p:extLst>
      <p:ext uri="{BB962C8B-B14F-4D97-AF65-F5344CB8AC3E}">
        <p14:creationId xmlns:p14="http://schemas.microsoft.com/office/powerpoint/2010/main" val="2606588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43D9F-0E18-99AE-B796-72DE6101E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84EA52-0E20-AEA0-C079-66D2D26482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17816-44CB-0E57-C8A6-12D8FA09F8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3EA689-3279-4E1D-AD75-5B6D28243602}" type="datetimeFigureOut">
              <a:rPr lang="en-US" smtClean="0"/>
              <a:t>5/5/2025</a:t>
            </a:fld>
            <a:endParaRPr lang="en-US"/>
          </a:p>
        </p:txBody>
      </p:sp>
      <p:sp>
        <p:nvSpPr>
          <p:cNvPr id="5" name="Footer Placeholder 4">
            <a:extLst>
              <a:ext uri="{FF2B5EF4-FFF2-40B4-BE49-F238E27FC236}">
                <a16:creationId xmlns:a16="http://schemas.microsoft.com/office/drawing/2014/main" id="{983E754C-61D5-0637-4411-35759EDB9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3B2EC6-11E1-19EB-93A2-4B3C3B83D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637A9D-70B4-49A8-9682-226FBBD11307}" type="slidenum">
              <a:rPr lang="en-US" smtClean="0"/>
              <a:t>‹#›</a:t>
            </a:fld>
            <a:endParaRPr lang="en-US"/>
          </a:p>
        </p:txBody>
      </p:sp>
    </p:spTree>
    <p:extLst>
      <p:ext uri="{BB962C8B-B14F-4D97-AF65-F5344CB8AC3E}">
        <p14:creationId xmlns:p14="http://schemas.microsoft.com/office/powerpoint/2010/main" val="3379728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online-python.com/" TargetMode="External"/><Relationship Id="rId1" Type="http://schemas.openxmlformats.org/officeDocument/2006/relationships/slideLayout" Target="../slideLayouts/slideLayout13.xml"/><Relationship Id="rId4" Type="http://schemas.openxmlformats.org/officeDocument/2006/relationships/image" Target="../media/image49.sv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www.w3schools.com/python/python_intro.asp"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www.dataquest.io/blog/jupyter-notebook-tutoria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scikit-learn.org/stable/getting_started.html"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hyperlink" Target="https://gist.github.com/curran/a08a1080b88344b0c8a7" TargetMode="External"/><Relationship Id="rId3" Type="http://schemas.openxmlformats.org/officeDocument/2006/relationships/hyperlink" Target="https://www.geeksforgeeks.org/data-science-vs-data-analytics/" TargetMode="External"/><Relationship Id="rId7" Type="http://schemas.openxmlformats.org/officeDocument/2006/relationships/hyperlink" Target="https://scikit-learn.org/stable/datasets/toy_dataset.html#iris-dataset"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scikit-learn.org/stable/modules/generated/sklearn.datasets.load_iris.html" TargetMode="External"/><Relationship Id="rId5" Type="http://schemas.openxmlformats.org/officeDocument/2006/relationships/hyperlink" Target="https://builtin.com/data-science/random-forest-algorithm" TargetMode="External"/><Relationship Id="rId4" Type="http://schemas.openxmlformats.org/officeDocument/2006/relationships/hyperlink" Target="https://mrexamples.com/python/machine-learning/py-ml-decision-tre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ngle view of circuit shaped like a brain">
            <a:extLst>
              <a:ext uri="{FF2B5EF4-FFF2-40B4-BE49-F238E27FC236}">
                <a16:creationId xmlns:a16="http://schemas.microsoft.com/office/drawing/2014/main" id="{7DA33CC4-22D9-2849-BAFC-DAE402B43F1C}"/>
              </a:ext>
            </a:extLst>
          </p:cNvPr>
          <p:cNvPicPr>
            <a:picLocks noChangeAspect="1"/>
          </p:cNvPicPr>
          <p:nvPr/>
        </p:nvPicPr>
        <p:blipFill>
          <a:blip r:embed="rId3"/>
          <a:srcRect t="19009"/>
          <a:stretch/>
        </p:blipFill>
        <p:spPr>
          <a:xfrm>
            <a:off x="20" y="-7619"/>
            <a:ext cx="12191979" cy="6887364"/>
          </a:xfrm>
          <a:prstGeom prst="rect">
            <a:avLst/>
          </a:prstGeom>
        </p:spPr>
      </p:pic>
      <p:sp>
        <p:nvSpPr>
          <p:cNvPr id="20" name="Rectangle 19">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8" name="Rectangle 27">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47C20-7A62-6E2C-E8FD-C34FDCE13762}"/>
              </a:ext>
            </a:extLst>
          </p:cNvPr>
          <p:cNvSpPr>
            <a:spLocks noGrp="1"/>
          </p:cNvSpPr>
          <p:nvPr>
            <p:ph type="ctrTitle"/>
          </p:nvPr>
        </p:nvSpPr>
        <p:spPr>
          <a:xfrm>
            <a:off x="859028" y="2155188"/>
            <a:ext cx="4937615" cy="2839273"/>
          </a:xfrm>
        </p:spPr>
        <p:txBody>
          <a:bodyPr>
            <a:normAutofit/>
          </a:bodyPr>
          <a:lstStyle/>
          <a:p>
            <a:pPr algn="l"/>
            <a:r>
              <a:rPr lang="en-US" sz="4000" dirty="0">
                <a:solidFill>
                  <a:srgbClr val="FFFFFF"/>
                </a:solidFill>
              </a:rPr>
              <a:t>Fundamentals of Artificial Intelligence and Machine Learning</a:t>
            </a:r>
          </a:p>
        </p:txBody>
      </p:sp>
      <p:sp>
        <p:nvSpPr>
          <p:cNvPr id="3" name="Subtitle 2">
            <a:extLst>
              <a:ext uri="{FF2B5EF4-FFF2-40B4-BE49-F238E27FC236}">
                <a16:creationId xmlns:a16="http://schemas.microsoft.com/office/drawing/2014/main" id="{C83B4C00-CB58-946A-1895-55A16F03F878}"/>
              </a:ext>
            </a:extLst>
          </p:cNvPr>
          <p:cNvSpPr>
            <a:spLocks noGrp="1"/>
          </p:cNvSpPr>
          <p:nvPr>
            <p:ph type="subTitle" idx="1"/>
          </p:nvPr>
        </p:nvSpPr>
        <p:spPr>
          <a:xfrm>
            <a:off x="859028" y="5166367"/>
            <a:ext cx="4160233" cy="850998"/>
          </a:xfrm>
        </p:spPr>
        <p:txBody>
          <a:bodyPr>
            <a:normAutofit/>
          </a:bodyPr>
          <a:lstStyle/>
          <a:p>
            <a:pPr algn="l"/>
            <a:r>
              <a:rPr lang="en-US" sz="2000">
                <a:solidFill>
                  <a:srgbClr val="FFFFFF"/>
                </a:solidFill>
              </a:rPr>
              <a:t>Module 1</a:t>
            </a:r>
          </a:p>
        </p:txBody>
      </p:sp>
    </p:spTree>
    <p:extLst>
      <p:ext uri="{BB962C8B-B14F-4D97-AF65-F5344CB8AC3E}">
        <p14:creationId xmlns:p14="http://schemas.microsoft.com/office/powerpoint/2010/main" val="385435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F7668C-B0FF-730C-6C30-E47F0E81ABF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BB6DA5-5BD4-CE6B-8509-FD53FA327528}"/>
              </a:ext>
            </a:extLst>
          </p:cNvPr>
          <p:cNvSpPr>
            <a:spLocks noGrp="1"/>
          </p:cNvSpPr>
          <p:nvPr>
            <p:ph type="title"/>
          </p:nvPr>
        </p:nvSpPr>
        <p:spPr>
          <a:xfrm>
            <a:off x="1115568" y="548640"/>
            <a:ext cx="10168128" cy="1179576"/>
          </a:xfrm>
        </p:spPr>
        <p:txBody>
          <a:bodyPr>
            <a:normAutofit/>
          </a:bodyPr>
          <a:lstStyle/>
          <a:p>
            <a:r>
              <a:rPr lang="en-US" sz="4000"/>
              <a:t>Data Science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224C23A-01C5-B68A-6E7F-2FD6ED1F1279}"/>
              </a:ext>
            </a:extLst>
          </p:cNvPr>
          <p:cNvSpPr>
            <a:spLocks noGrp="1"/>
          </p:cNvSpPr>
          <p:nvPr>
            <p:ph idx="1"/>
          </p:nvPr>
        </p:nvSpPr>
        <p:spPr>
          <a:xfrm>
            <a:off x="1115568" y="2481943"/>
            <a:ext cx="10168128" cy="3695020"/>
          </a:xfrm>
        </p:spPr>
        <p:txBody>
          <a:bodyPr>
            <a:normAutofit/>
          </a:bodyPr>
          <a:lstStyle/>
          <a:p>
            <a:r>
              <a:rPr lang="en-US" sz="2200" dirty="0"/>
              <a:t>Data science is broader and more advanced than data analytics.</a:t>
            </a:r>
          </a:p>
          <a:p>
            <a:r>
              <a:rPr lang="en-US" sz="2200" dirty="0"/>
              <a:t>Involves more advanced mathematical models, algorithms, and computational techniques.</a:t>
            </a:r>
          </a:p>
          <a:p>
            <a:r>
              <a:rPr lang="en-US" sz="2200" dirty="0"/>
              <a:t>Not only analyses data but predicts future outcomes.</a:t>
            </a:r>
          </a:p>
          <a:p>
            <a:r>
              <a:rPr lang="en-US" sz="2200" dirty="0"/>
              <a:t>Focus is on predictive and prescriptive analytics.</a:t>
            </a:r>
          </a:p>
          <a:p>
            <a:r>
              <a:rPr lang="en-US" sz="2200" dirty="0"/>
              <a:t>Tools include machine learning algorithms like regression, clustering and deep learning, as well as programming languages like Python and R, and data manipulation frameworks.</a:t>
            </a:r>
          </a:p>
        </p:txBody>
      </p:sp>
    </p:spTree>
    <p:extLst>
      <p:ext uri="{BB962C8B-B14F-4D97-AF65-F5344CB8AC3E}">
        <p14:creationId xmlns:p14="http://schemas.microsoft.com/office/powerpoint/2010/main" val="289099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680875-9C37-A5E1-A2F2-286D4445F72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0A50E1-F44C-49EB-572B-E183E07D3A92}"/>
              </a:ext>
            </a:extLst>
          </p:cNvPr>
          <p:cNvSpPr>
            <a:spLocks noGrp="1"/>
          </p:cNvSpPr>
          <p:nvPr>
            <p:ph type="title"/>
          </p:nvPr>
        </p:nvSpPr>
        <p:spPr>
          <a:xfrm>
            <a:off x="1115568" y="548640"/>
            <a:ext cx="10168128" cy="1179576"/>
          </a:xfrm>
        </p:spPr>
        <p:txBody>
          <a:bodyPr>
            <a:normAutofit/>
          </a:bodyPr>
          <a:lstStyle/>
          <a:p>
            <a:r>
              <a:rPr lang="en-US" sz="3700"/>
              <a:t>Data Science - Roles and Contributions to Business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4CCED9-1B49-D454-5A43-1364BB1C415E}"/>
              </a:ext>
            </a:extLst>
          </p:cNvPr>
          <p:cNvSpPr>
            <a:spLocks noGrp="1"/>
          </p:cNvSpPr>
          <p:nvPr>
            <p:ph idx="1"/>
          </p:nvPr>
        </p:nvSpPr>
        <p:spPr>
          <a:xfrm>
            <a:off x="1115568" y="2481943"/>
            <a:ext cx="10168128" cy="3695020"/>
          </a:xfrm>
        </p:spPr>
        <p:txBody>
          <a:bodyPr>
            <a:normAutofit/>
          </a:bodyPr>
          <a:lstStyle/>
          <a:p>
            <a:pPr lvl="1"/>
            <a:r>
              <a:rPr lang="en-US" sz="1900" dirty="0"/>
              <a:t>Predicting Future Trends</a:t>
            </a:r>
          </a:p>
          <a:p>
            <a:pPr lvl="2"/>
            <a:r>
              <a:rPr lang="en-US" sz="1900" dirty="0"/>
              <a:t>Example: Using a predictive model to forecast demand for products, optimizing inventory management and avoid stockouts or overstocking.</a:t>
            </a:r>
          </a:p>
          <a:p>
            <a:pPr lvl="1"/>
            <a:r>
              <a:rPr lang="en-US" sz="1900" dirty="0"/>
              <a:t>Creating Automated Solutions</a:t>
            </a:r>
          </a:p>
          <a:p>
            <a:pPr lvl="2"/>
            <a:r>
              <a:rPr lang="en-US" sz="1900" dirty="0"/>
              <a:t>Example: Creating recommendation engines that suggest products to customers based on their browsing history and preferences.</a:t>
            </a:r>
          </a:p>
          <a:p>
            <a:pPr lvl="1"/>
            <a:r>
              <a:rPr lang="en-US" sz="1900" dirty="0"/>
              <a:t>Personalizing Customer Experience</a:t>
            </a:r>
          </a:p>
          <a:p>
            <a:pPr lvl="2"/>
            <a:r>
              <a:rPr lang="en-US" sz="1900" dirty="0"/>
              <a:t>Example: Streaming services might personalize recommendations based on a user’s history and preferences</a:t>
            </a:r>
          </a:p>
          <a:p>
            <a:pPr lvl="1"/>
            <a:r>
              <a:rPr lang="en-US" sz="1900" dirty="0"/>
              <a:t>Building Predictive Models and Decision Systems</a:t>
            </a:r>
          </a:p>
          <a:p>
            <a:pPr lvl="2"/>
            <a:r>
              <a:rPr lang="en-US" sz="1900" dirty="0"/>
              <a:t>Example: Financial institutions might use data science to predict loan default rates, improving risk management strategies</a:t>
            </a:r>
          </a:p>
        </p:txBody>
      </p:sp>
    </p:spTree>
    <p:extLst>
      <p:ext uri="{BB962C8B-B14F-4D97-AF65-F5344CB8AC3E}">
        <p14:creationId xmlns:p14="http://schemas.microsoft.com/office/powerpoint/2010/main" val="86876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C4D48-E5D0-E831-84F1-939004FD9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FBF30-F7D4-FD9B-C54D-88A42BD362BE}"/>
              </a:ext>
            </a:extLst>
          </p:cNvPr>
          <p:cNvSpPr>
            <a:spLocks noGrp="1"/>
          </p:cNvSpPr>
          <p:nvPr>
            <p:ph type="title"/>
          </p:nvPr>
        </p:nvSpPr>
        <p:spPr/>
        <p:txBody>
          <a:bodyPr/>
          <a:lstStyle/>
          <a:p>
            <a:r>
              <a:rPr lang="en-US" dirty="0"/>
              <a:t>Quick Quiz!</a:t>
            </a:r>
          </a:p>
        </p:txBody>
      </p:sp>
      <p:sp>
        <p:nvSpPr>
          <p:cNvPr id="4" name="Rectangle 1">
            <a:extLst>
              <a:ext uri="{FF2B5EF4-FFF2-40B4-BE49-F238E27FC236}">
                <a16:creationId xmlns:a16="http://schemas.microsoft.com/office/drawing/2014/main" id="{1A39F13A-8C1A-571C-BD7C-29E91A0C04CC}"/>
              </a:ext>
            </a:extLst>
          </p:cNvPr>
          <p:cNvSpPr>
            <a:spLocks noGrp="1" noChangeArrowheads="1"/>
          </p:cNvSpPr>
          <p:nvPr>
            <p:ph idx="1"/>
          </p:nvPr>
        </p:nvSpPr>
        <p:spPr bwMode="auto">
          <a:xfrm>
            <a:off x="838200" y="1534377"/>
            <a:ext cx="848180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Which type of analytics is primarily focused on understanding past events?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 Predictive Analytics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Descriptive Analytics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Prescriptive Analytics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Diagnostic Analytics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What does diagnostic analytics aim to do?</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 Summarize historical data</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Identify the root causes of events or patterns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Forecast future outcomes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Find the best course of action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Which analytics method uses historical data to forecast future trends?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 Descriptive Analytics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Diagnostic Analytics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Predictive Analytics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Prescriptive Analytics</a:t>
            </a:r>
          </a:p>
        </p:txBody>
      </p:sp>
    </p:spTree>
    <p:extLst>
      <p:ext uri="{BB962C8B-B14F-4D97-AF65-F5344CB8AC3E}">
        <p14:creationId xmlns:p14="http://schemas.microsoft.com/office/powerpoint/2010/main" val="969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4ED4-306C-EBB5-ED37-1B9DB6C1AE89}"/>
              </a:ext>
            </a:extLst>
          </p:cNvPr>
          <p:cNvSpPr>
            <a:spLocks noGrp="1"/>
          </p:cNvSpPr>
          <p:nvPr>
            <p:ph type="title"/>
          </p:nvPr>
        </p:nvSpPr>
        <p:spPr/>
        <p:txBody>
          <a:bodyPr/>
          <a:lstStyle/>
          <a:p>
            <a:r>
              <a:rPr lang="en-US" dirty="0"/>
              <a:t>Quick Quiz … continued</a:t>
            </a:r>
          </a:p>
        </p:txBody>
      </p:sp>
      <p:sp>
        <p:nvSpPr>
          <p:cNvPr id="10" name="Content Placeholder 9">
            <a:extLst>
              <a:ext uri="{FF2B5EF4-FFF2-40B4-BE49-F238E27FC236}">
                <a16:creationId xmlns:a16="http://schemas.microsoft.com/office/drawing/2014/main" id="{3AAD4875-3B83-9B5A-E16D-AACC407D4D61}"/>
              </a:ext>
            </a:extLst>
          </p:cNvPr>
          <p:cNvSpPr>
            <a:spLocks noGrp="1"/>
          </p:cNvSpPr>
          <p:nvPr>
            <p:ph idx="1"/>
          </p:nvPr>
        </p:nvSpPr>
        <p:spPr/>
        <p:txBody>
          <a:bodyPr/>
          <a:lstStyle/>
          <a:p>
            <a:pPr marL="0" indent="0">
              <a:buNone/>
            </a:pPr>
            <a:r>
              <a:rPr lang="en-US" dirty="0"/>
              <a:t>True or False?</a:t>
            </a:r>
          </a:p>
          <a:p>
            <a:pPr marL="0" indent="0">
              <a:buNone/>
            </a:pPr>
            <a:endParaRPr lang="en-US" dirty="0"/>
          </a:p>
          <a:p>
            <a:pPr marL="514350" indent="-514350">
              <a:buFont typeface="+mj-lt"/>
              <a:buAutoNum type="arabicPeriod"/>
            </a:pPr>
            <a:r>
              <a:rPr lang="en-US" dirty="0"/>
              <a:t>Data science focuses on predictive and prescriptive analytics.</a:t>
            </a:r>
          </a:p>
          <a:p>
            <a:pPr marL="514350" indent="-514350">
              <a:buFont typeface="+mj-lt"/>
              <a:buAutoNum type="arabicPeriod"/>
            </a:pPr>
            <a:r>
              <a:rPr lang="en-US" dirty="0"/>
              <a:t>Machine learning algorithms are a key part of data analytics.</a:t>
            </a:r>
          </a:p>
          <a:p>
            <a:pPr marL="514350" indent="-514350">
              <a:buFont typeface="+mj-lt"/>
              <a:buAutoNum type="arabicPeriod"/>
            </a:pPr>
            <a:r>
              <a:rPr lang="en-US" dirty="0"/>
              <a:t>Tracking KPIs is an example of how data analytics contributes to business.</a:t>
            </a:r>
          </a:p>
          <a:p>
            <a:pPr marL="514350" indent="-514350">
              <a:buFont typeface="+mj-lt"/>
              <a:buAutoNum type="arabicPeriod"/>
            </a:pPr>
            <a:r>
              <a:rPr lang="en-US" dirty="0"/>
              <a:t>Data science often uses programming languages like Python and R.</a:t>
            </a:r>
          </a:p>
          <a:p>
            <a:endParaRPr lang="en-US" dirty="0"/>
          </a:p>
        </p:txBody>
      </p:sp>
    </p:spTree>
    <p:extLst>
      <p:ext uri="{BB962C8B-B14F-4D97-AF65-F5344CB8AC3E}">
        <p14:creationId xmlns:p14="http://schemas.microsoft.com/office/powerpoint/2010/main" val="2490797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AB338A4-B590-5AAA-C119-343A8922569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circuit shaped like a brain">
            <a:extLst>
              <a:ext uri="{FF2B5EF4-FFF2-40B4-BE49-F238E27FC236}">
                <a16:creationId xmlns:a16="http://schemas.microsoft.com/office/drawing/2014/main" id="{729A0F10-9D0D-98E3-EC33-50053BE684CD}"/>
              </a:ext>
            </a:extLst>
          </p:cNvPr>
          <p:cNvPicPr>
            <a:picLocks noChangeAspect="1"/>
          </p:cNvPicPr>
          <p:nvPr/>
        </p:nvPicPr>
        <p:blipFill>
          <a:blip r:embed="rId2">
            <a:alphaModFix amt="50000"/>
          </a:blip>
          <a:srcRect t="19355"/>
          <a:stretch/>
        </p:blipFill>
        <p:spPr>
          <a:xfrm>
            <a:off x="20" y="1"/>
            <a:ext cx="12191980" cy="6857999"/>
          </a:xfrm>
          <a:prstGeom prst="rect">
            <a:avLst/>
          </a:prstGeom>
        </p:spPr>
      </p:pic>
      <p:sp>
        <p:nvSpPr>
          <p:cNvPr id="2" name="Title 1">
            <a:extLst>
              <a:ext uri="{FF2B5EF4-FFF2-40B4-BE49-F238E27FC236}">
                <a16:creationId xmlns:a16="http://schemas.microsoft.com/office/drawing/2014/main" id="{A87D77F1-5F33-EB97-13E5-78C429832CCE}"/>
              </a:ext>
            </a:extLst>
          </p:cNvPr>
          <p:cNvSpPr>
            <a:spLocks noGrp="1"/>
          </p:cNvSpPr>
          <p:nvPr>
            <p:ph type="ctrTitle"/>
          </p:nvPr>
        </p:nvSpPr>
        <p:spPr>
          <a:xfrm>
            <a:off x="1524000" y="1122362"/>
            <a:ext cx="9144000" cy="2900518"/>
          </a:xfrm>
        </p:spPr>
        <p:txBody>
          <a:bodyPr>
            <a:normAutofit/>
          </a:bodyPr>
          <a:lstStyle/>
          <a:p>
            <a:r>
              <a:rPr lang="en-US">
                <a:solidFill>
                  <a:srgbClr val="FFFFFF"/>
                </a:solidFill>
              </a:rPr>
              <a:t>Machine Learning and AI</a:t>
            </a:r>
          </a:p>
        </p:txBody>
      </p:sp>
    </p:spTree>
    <p:extLst>
      <p:ext uri="{BB962C8B-B14F-4D97-AF65-F5344CB8AC3E}">
        <p14:creationId xmlns:p14="http://schemas.microsoft.com/office/powerpoint/2010/main" val="1278649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picture of the brain made up of patterns">
            <a:extLst>
              <a:ext uri="{FF2B5EF4-FFF2-40B4-BE49-F238E27FC236}">
                <a16:creationId xmlns:a16="http://schemas.microsoft.com/office/drawing/2014/main" id="{41299E2B-2958-972A-074C-0E4DB8B394B7}"/>
              </a:ext>
            </a:extLst>
          </p:cNvPr>
          <p:cNvPicPr>
            <a:picLocks noChangeAspect="1"/>
          </p:cNvPicPr>
          <p:nvPr/>
        </p:nvPicPr>
        <p:blipFill>
          <a:blip r:embed="rId2"/>
          <a:srcRect l="16135" r="14169"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A67CC-7113-75C1-DE15-74B313DB0B30}"/>
              </a:ext>
            </a:extLst>
          </p:cNvPr>
          <p:cNvSpPr>
            <a:spLocks noGrp="1"/>
          </p:cNvSpPr>
          <p:nvPr>
            <p:ph type="title"/>
          </p:nvPr>
        </p:nvSpPr>
        <p:spPr>
          <a:xfrm>
            <a:off x="761801" y="328512"/>
            <a:ext cx="4778387" cy="1628970"/>
          </a:xfrm>
        </p:spPr>
        <p:txBody>
          <a:bodyPr anchor="ctr">
            <a:normAutofit/>
          </a:bodyPr>
          <a:lstStyle/>
          <a:p>
            <a:r>
              <a:rPr lang="en-US" sz="4000"/>
              <a:t>Artificial Intelligence</a:t>
            </a:r>
          </a:p>
        </p:txBody>
      </p:sp>
      <p:sp>
        <p:nvSpPr>
          <p:cNvPr id="3" name="Content Placeholder 2">
            <a:extLst>
              <a:ext uri="{FF2B5EF4-FFF2-40B4-BE49-F238E27FC236}">
                <a16:creationId xmlns:a16="http://schemas.microsoft.com/office/drawing/2014/main" id="{650EDBEB-8B2E-1EA3-C283-DC0A33928037}"/>
              </a:ext>
            </a:extLst>
          </p:cNvPr>
          <p:cNvSpPr>
            <a:spLocks noGrp="1"/>
          </p:cNvSpPr>
          <p:nvPr>
            <p:ph idx="1"/>
          </p:nvPr>
        </p:nvSpPr>
        <p:spPr>
          <a:xfrm>
            <a:off x="761801" y="2884929"/>
            <a:ext cx="4659756" cy="3374137"/>
          </a:xfrm>
        </p:spPr>
        <p:txBody>
          <a:bodyPr anchor="ctr">
            <a:normAutofit/>
          </a:bodyPr>
          <a:lstStyle/>
          <a:p>
            <a:r>
              <a:rPr lang="en-US" sz="1900" dirty="0"/>
              <a:t>Simulation of human intelligence by machines.</a:t>
            </a:r>
          </a:p>
          <a:p>
            <a:r>
              <a:rPr lang="en-US" sz="1900" dirty="0"/>
              <a:t>Wide range of tasks like learning, reasoning, problem-solving, perception, and language understanding.</a:t>
            </a:r>
          </a:p>
          <a:p>
            <a:r>
              <a:rPr lang="en-US" sz="1900" dirty="0"/>
              <a:t>AI systems are designed to make decisions and automate processes. </a:t>
            </a:r>
          </a:p>
          <a:p>
            <a:r>
              <a:rPr lang="en-US" sz="1900" dirty="0"/>
              <a:t>Some AI systems can even adapt their models based on new data they process.</a:t>
            </a:r>
          </a:p>
        </p:txBody>
      </p:sp>
    </p:spTree>
    <p:extLst>
      <p:ext uri="{BB962C8B-B14F-4D97-AF65-F5344CB8AC3E}">
        <p14:creationId xmlns:p14="http://schemas.microsoft.com/office/powerpoint/2010/main" val="72405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6ADD5A-A77B-CE94-C98B-42E8952A2112}"/>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6F0264-6CA1-8530-2C53-8307801C7667}"/>
              </a:ext>
            </a:extLst>
          </p:cNvPr>
          <p:cNvPicPr>
            <a:picLocks noChangeAspect="1"/>
          </p:cNvPicPr>
          <p:nvPr/>
        </p:nvPicPr>
        <p:blipFill>
          <a:blip r:embed="rId2"/>
          <a:srcRect l="8307" r="4175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27871-D5A5-2740-D600-7CD5FCB41F10}"/>
              </a:ext>
            </a:extLst>
          </p:cNvPr>
          <p:cNvSpPr>
            <a:spLocks noGrp="1"/>
          </p:cNvSpPr>
          <p:nvPr>
            <p:ph type="title"/>
          </p:nvPr>
        </p:nvSpPr>
        <p:spPr>
          <a:xfrm>
            <a:off x="761801" y="328512"/>
            <a:ext cx="4778387" cy="1628970"/>
          </a:xfrm>
        </p:spPr>
        <p:txBody>
          <a:bodyPr anchor="ctr">
            <a:normAutofit/>
          </a:bodyPr>
          <a:lstStyle/>
          <a:p>
            <a:r>
              <a:rPr lang="en-US" sz="4000"/>
              <a:t>Machine Learning</a:t>
            </a:r>
          </a:p>
        </p:txBody>
      </p:sp>
      <p:sp>
        <p:nvSpPr>
          <p:cNvPr id="3" name="Content Placeholder 2">
            <a:extLst>
              <a:ext uri="{FF2B5EF4-FFF2-40B4-BE49-F238E27FC236}">
                <a16:creationId xmlns:a16="http://schemas.microsoft.com/office/drawing/2014/main" id="{AE2734CA-20FE-3FF3-5BC0-0CE809588522}"/>
              </a:ext>
            </a:extLst>
          </p:cNvPr>
          <p:cNvSpPr>
            <a:spLocks noGrp="1"/>
          </p:cNvSpPr>
          <p:nvPr>
            <p:ph idx="1"/>
          </p:nvPr>
        </p:nvSpPr>
        <p:spPr>
          <a:xfrm>
            <a:off x="761801" y="2884929"/>
            <a:ext cx="4659756" cy="3374137"/>
          </a:xfrm>
        </p:spPr>
        <p:txBody>
          <a:bodyPr anchor="ctr">
            <a:normAutofit/>
          </a:bodyPr>
          <a:lstStyle/>
          <a:p>
            <a:r>
              <a:rPr lang="en-US" sz="2000" dirty="0"/>
              <a:t>Subset of AI that focuses on developing algorithms that enable machines to learn from data, and improve their performance over time without being explicitly programmed.</a:t>
            </a:r>
          </a:p>
          <a:p>
            <a:r>
              <a:rPr lang="en-US" sz="2000" dirty="0"/>
              <a:t>Instead of following a fixed set of rules, ML systems identify patterns and make decisions based on data.</a:t>
            </a:r>
          </a:p>
        </p:txBody>
      </p:sp>
    </p:spTree>
    <p:extLst>
      <p:ext uri="{BB962C8B-B14F-4D97-AF65-F5344CB8AC3E}">
        <p14:creationId xmlns:p14="http://schemas.microsoft.com/office/powerpoint/2010/main" val="327519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59833-047B-B937-D705-5EE0797AFF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EC6B03-AD54-114E-C8EF-A02B4866C497}"/>
              </a:ext>
            </a:extLst>
          </p:cNvPr>
          <p:cNvSpPr>
            <a:spLocks noGrp="1"/>
          </p:cNvSpPr>
          <p:nvPr>
            <p:ph type="title"/>
          </p:nvPr>
        </p:nvSpPr>
        <p:spPr>
          <a:xfrm>
            <a:off x="1115568" y="548640"/>
            <a:ext cx="10168128" cy="1179576"/>
          </a:xfrm>
        </p:spPr>
        <p:txBody>
          <a:bodyPr>
            <a:normAutofit/>
          </a:bodyPr>
          <a:lstStyle/>
          <a:p>
            <a:r>
              <a:rPr lang="en-US" sz="4000"/>
              <a:t>Types of Machine Learning</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887484F-0500-C0B7-2212-229DCFF41DF9}"/>
              </a:ext>
            </a:extLst>
          </p:cNvPr>
          <p:cNvSpPr>
            <a:spLocks noGrp="1"/>
          </p:cNvSpPr>
          <p:nvPr>
            <p:ph idx="1"/>
          </p:nvPr>
        </p:nvSpPr>
        <p:spPr>
          <a:xfrm>
            <a:off x="1115568" y="2481943"/>
            <a:ext cx="10168128" cy="3695020"/>
          </a:xfrm>
        </p:spPr>
        <p:txBody>
          <a:bodyPr>
            <a:normAutofit/>
          </a:bodyPr>
          <a:lstStyle/>
          <a:p>
            <a:r>
              <a:rPr lang="en-US" sz="1900" dirty="0"/>
              <a:t>Supervised Learning</a:t>
            </a:r>
          </a:p>
          <a:p>
            <a:pPr lvl="1"/>
            <a:r>
              <a:rPr lang="en-US" sz="1900" dirty="0"/>
              <a:t>Learning from labeled data (input-output pairs)</a:t>
            </a:r>
          </a:p>
          <a:p>
            <a:pPr lvl="1"/>
            <a:r>
              <a:rPr lang="en-US" sz="1900" dirty="0"/>
              <a:t>Examples:</a:t>
            </a:r>
          </a:p>
          <a:p>
            <a:pPr lvl="2"/>
            <a:r>
              <a:rPr lang="en-US" sz="1900" dirty="0"/>
              <a:t>Spam detection</a:t>
            </a:r>
          </a:p>
          <a:p>
            <a:pPr lvl="2"/>
            <a:r>
              <a:rPr lang="en-US" sz="1900" dirty="0"/>
              <a:t>Image classification</a:t>
            </a:r>
          </a:p>
          <a:p>
            <a:r>
              <a:rPr lang="en-US" sz="1900" dirty="0"/>
              <a:t>Unsupervised Learning</a:t>
            </a:r>
          </a:p>
          <a:p>
            <a:pPr lvl="1"/>
            <a:r>
              <a:rPr lang="en-US" sz="1900" dirty="0"/>
              <a:t>Learning from unlabeled data, identifying hidden patterns or structures withing the data.</a:t>
            </a:r>
          </a:p>
          <a:p>
            <a:pPr lvl="1"/>
            <a:r>
              <a:rPr lang="en-US" sz="1900" dirty="0"/>
              <a:t>Examples:</a:t>
            </a:r>
          </a:p>
          <a:p>
            <a:pPr lvl="2"/>
            <a:r>
              <a:rPr lang="en-US" sz="1900" dirty="0"/>
              <a:t>Customer segmentation in marketing</a:t>
            </a:r>
          </a:p>
          <a:p>
            <a:pPr lvl="2"/>
            <a:r>
              <a:rPr lang="en-US" sz="1900" dirty="0"/>
              <a:t>Fraud detection</a:t>
            </a:r>
          </a:p>
        </p:txBody>
      </p:sp>
    </p:spTree>
    <p:extLst>
      <p:ext uri="{BB962C8B-B14F-4D97-AF65-F5344CB8AC3E}">
        <p14:creationId xmlns:p14="http://schemas.microsoft.com/office/powerpoint/2010/main" val="365816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2118DF-85CE-BF1E-3743-6B9D323CBDD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D5A2A-B8E7-BCB6-536A-C8DC684A5604}"/>
              </a:ext>
            </a:extLst>
          </p:cNvPr>
          <p:cNvSpPr>
            <a:spLocks noGrp="1"/>
          </p:cNvSpPr>
          <p:nvPr>
            <p:ph type="title"/>
          </p:nvPr>
        </p:nvSpPr>
        <p:spPr>
          <a:xfrm>
            <a:off x="1115568" y="548640"/>
            <a:ext cx="10168128" cy="1179576"/>
          </a:xfrm>
        </p:spPr>
        <p:txBody>
          <a:bodyPr>
            <a:normAutofit/>
          </a:bodyPr>
          <a:lstStyle/>
          <a:p>
            <a:r>
              <a:rPr lang="en-US" sz="4000"/>
              <a:t>Other Types of AI Subfields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866E9F4-3CE1-33F5-CBD9-4C33A4F8EF1E}"/>
              </a:ext>
            </a:extLst>
          </p:cNvPr>
          <p:cNvSpPr>
            <a:spLocks noGrp="1"/>
          </p:cNvSpPr>
          <p:nvPr>
            <p:ph idx="1"/>
          </p:nvPr>
        </p:nvSpPr>
        <p:spPr>
          <a:xfrm>
            <a:off x="1115568" y="2481943"/>
            <a:ext cx="10168128" cy="3695020"/>
          </a:xfrm>
        </p:spPr>
        <p:txBody>
          <a:bodyPr>
            <a:normAutofit/>
          </a:bodyPr>
          <a:lstStyle/>
          <a:p>
            <a:r>
              <a:rPr lang="en-US" sz="2200" dirty="0"/>
              <a:t>Natural Language Processing NLP</a:t>
            </a:r>
          </a:p>
          <a:p>
            <a:r>
              <a:rPr lang="en-US" sz="2200" dirty="0"/>
              <a:t>Computer Vision</a:t>
            </a:r>
          </a:p>
          <a:p>
            <a:r>
              <a:rPr lang="en-US" sz="2200" dirty="0"/>
              <a:t>Deep Learning (subset of machine learning based on neural networks)</a:t>
            </a:r>
          </a:p>
        </p:txBody>
      </p:sp>
    </p:spTree>
    <p:extLst>
      <p:ext uri="{BB962C8B-B14F-4D97-AF65-F5344CB8AC3E}">
        <p14:creationId xmlns:p14="http://schemas.microsoft.com/office/powerpoint/2010/main" val="2164159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9692B-7FBE-3D80-D2E1-AD5744BEF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46C54-D074-CA6D-8CDC-A50C5274E800}"/>
              </a:ext>
            </a:extLst>
          </p:cNvPr>
          <p:cNvSpPr>
            <a:spLocks noGrp="1"/>
          </p:cNvSpPr>
          <p:nvPr>
            <p:ph type="title"/>
          </p:nvPr>
        </p:nvSpPr>
        <p:spPr/>
        <p:txBody>
          <a:bodyPr/>
          <a:lstStyle/>
          <a:p>
            <a:r>
              <a:rPr lang="en-US" dirty="0"/>
              <a:t>Quick Quiz!</a:t>
            </a:r>
          </a:p>
        </p:txBody>
      </p:sp>
      <p:sp>
        <p:nvSpPr>
          <p:cNvPr id="10" name="Content Placeholder 9">
            <a:extLst>
              <a:ext uri="{FF2B5EF4-FFF2-40B4-BE49-F238E27FC236}">
                <a16:creationId xmlns:a16="http://schemas.microsoft.com/office/drawing/2014/main" id="{8A958D38-8F1A-95E8-D3B7-FF8106C94553}"/>
              </a:ext>
            </a:extLst>
          </p:cNvPr>
          <p:cNvSpPr>
            <a:spLocks noGrp="1"/>
          </p:cNvSpPr>
          <p:nvPr>
            <p:ph idx="1"/>
          </p:nvPr>
        </p:nvSpPr>
        <p:spPr/>
        <p:txBody>
          <a:bodyPr/>
          <a:lstStyle/>
          <a:p>
            <a:pPr marL="514350" indent="-514350">
              <a:buAutoNum type="arabicPeriod"/>
            </a:pPr>
            <a:r>
              <a:rPr lang="en-US" dirty="0"/>
              <a:t>What is the main difference between supervised and unsupervised learning?</a:t>
            </a:r>
          </a:p>
          <a:p>
            <a:pPr marL="514350" indent="-514350">
              <a:buAutoNum type="arabicPeriod"/>
            </a:pPr>
            <a:r>
              <a:rPr lang="en-US" dirty="0"/>
              <a:t>Give two examples of AI in everyday technology.</a:t>
            </a:r>
          </a:p>
          <a:p>
            <a:pPr marL="514350" indent="-514350">
              <a:buAutoNum type="arabicPeriod"/>
            </a:pPr>
            <a:r>
              <a:rPr lang="en-US" dirty="0"/>
              <a:t>Name one application of supervised learning and one of unsupervised learning.</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4205502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9C66F1-7892-6AD7-B74B-7A3ABD62FF4A}"/>
              </a:ext>
            </a:extLst>
          </p:cNvPr>
          <p:cNvSpPr>
            <a:spLocks noGrp="1"/>
          </p:cNvSpPr>
          <p:nvPr>
            <p:ph type="title"/>
          </p:nvPr>
        </p:nvSpPr>
        <p:spPr>
          <a:xfrm>
            <a:off x="1115568" y="548640"/>
            <a:ext cx="10168128" cy="1179576"/>
          </a:xfrm>
        </p:spPr>
        <p:txBody>
          <a:bodyPr>
            <a:normAutofit/>
          </a:bodyPr>
          <a:lstStyle/>
          <a:p>
            <a:r>
              <a:rPr lang="en-US" sz="4000" dirty="0"/>
              <a:t>Course Learning Objectives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5297208-AEA6-AB01-49F0-3BDC56BCCF9F}"/>
              </a:ext>
            </a:extLst>
          </p:cNvPr>
          <p:cNvSpPr>
            <a:spLocks noGrp="1"/>
          </p:cNvSpPr>
          <p:nvPr>
            <p:ph idx="1"/>
          </p:nvPr>
        </p:nvSpPr>
        <p:spPr>
          <a:xfrm>
            <a:off x="1115568" y="2481943"/>
            <a:ext cx="10168128" cy="3695020"/>
          </a:xfrm>
        </p:spPr>
        <p:txBody>
          <a:bodyPr>
            <a:normAutofit/>
          </a:bodyPr>
          <a:lstStyle/>
          <a:p>
            <a:r>
              <a:rPr lang="en-US" sz="2200" dirty="0"/>
              <a:t>Understand the basics of Machine Learning and Data-Analytic thinking in a business context. </a:t>
            </a:r>
          </a:p>
          <a:p>
            <a:r>
              <a:rPr lang="en-US" sz="2200" dirty="0"/>
              <a:t>Learn to build and evaluate simple models for decision-making.</a:t>
            </a:r>
          </a:p>
          <a:p>
            <a:r>
              <a:rPr lang="en-US" sz="2200" dirty="0"/>
              <a:t>Solve business problems to classification tasks.</a:t>
            </a:r>
          </a:p>
          <a:p>
            <a:r>
              <a:rPr lang="en-US" sz="2200" dirty="0"/>
              <a:t>Effectively communicate AI concepts and insights in the workplace.</a:t>
            </a:r>
          </a:p>
        </p:txBody>
      </p:sp>
    </p:spTree>
    <p:extLst>
      <p:ext uri="{BB962C8B-B14F-4D97-AF65-F5344CB8AC3E}">
        <p14:creationId xmlns:p14="http://schemas.microsoft.com/office/powerpoint/2010/main" val="3326781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5D05-2A15-9131-D4D3-3DADA7FB545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Everyday Business Applications of AI</a:t>
            </a:r>
          </a:p>
        </p:txBody>
      </p:sp>
      <p:graphicFrame>
        <p:nvGraphicFramePr>
          <p:cNvPr id="5" name="Content Placeholder 2">
            <a:extLst>
              <a:ext uri="{FF2B5EF4-FFF2-40B4-BE49-F238E27FC236}">
                <a16:creationId xmlns:a16="http://schemas.microsoft.com/office/drawing/2014/main" id="{EC514B7E-B478-32C0-5BFA-25D21D1FAC7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527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5A10B-F008-87B0-DAB0-D8550C4B9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A881D3-E14D-3D01-2953-34C665B3B0C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latin typeface="+mj-lt"/>
                <a:ea typeface="+mj-ea"/>
                <a:cs typeface="+mj-cs"/>
              </a:rPr>
              <a:t>AI in Everyday Technology</a:t>
            </a:r>
          </a:p>
        </p:txBody>
      </p:sp>
      <p:sp>
        <p:nvSpPr>
          <p:cNvPr id="3" name="Content Placeholder 2">
            <a:extLst>
              <a:ext uri="{FF2B5EF4-FFF2-40B4-BE49-F238E27FC236}">
                <a16:creationId xmlns:a16="http://schemas.microsoft.com/office/drawing/2014/main" id="{15520774-6507-B038-F75A-4E19FEB80614}"/>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dirty="0"/>
              <a:t>Virtual Assistants</a:t>
            </a:r>
          </a:p>
          <a:p>
            <a:r>
              <a:rPr lang="en-US" sz="1700" dirty="0"/>
              <a:t>Predictive Text and Autocorrect</a:t>
            </a:r>
          </a:p>
          <a:p>
            <a:r>
              <a:rPr lang="en-US" sz="1700" dirty="0"/>
              <a:t>Facial Recognition</a:t>
            </a:r>
          </a:p>
          <a:p>
            <a:r>
              <a:rPr lang="en-US" sz="1700" dirty="0"/>
              <a:t>Content Recommendations</a:t>
            </a:r>
          </a:p>
          <a:p>
            <a:r>
              <a:rPr lang="en-US" sz="1700" dirty="0"/>
              <a:t>Content Curation</a:t>
            </a:r>
          </a:p>
          <a:p>
            <a:r>
              <a:rPr lang="en-US" sz="1700" dirty="0"/>
              <a:t>Chatbots</a:t>
            </a:r>
          </a:p>
          <a:p>
            <a:r>
              <a:rPr lang="en-US" sz="1700" dirty="0"/>
              <a:t>Photo and Video Filters</a:t>
            </a:r>
          </a:p>
          <a:p>
            <a:r>
              <a:rPr lang="en-US" sz="1700" dirty="0"/>
              <a:t>Shopping Recommendations</a:t>
            </a:r>
          </a:p>
          <a:p>
            <a:r>
              <a:rPr lang="en-US" sz="1700" dirty="0"/>
              <a:t>Chatbots for Customer Service</a:t>
            </a:r>
          </a:p>
          <a:p>
            <a:r>
              <a:rPr lang="en-US" sz="1700" dirty="0"/>
              <a:t>Fraud Detection</a:t>
            </a:r>
          </a:p>
          <a:p>
            <a:r>
              <a:rPr lang="en-US" sz="1700" dirty="0"/>
              <a:t>Navigation Apps</a:t>
            </a:r>
          </a:p>
        </p:txBody>
      </p:sp>
      <p:sp>
        <p:nvSpPr>
          <p:cNvPr id="4" name="Content Placeholder 2">
            <a:extLst>
              <a:ext uri="{FF2B5EF4-FFF2-40B4-BE49-F238E27FC236}">
                <a16:creationId xmlns:a16="http://schemas.microsoft.com/office/drawing/2014/main" id="{18D207C9-C472-B6A0-7B7F-9700A0E5F5BD}"/>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Ride Sharing Services</a:t>
            </a:r>
          </a:p>
          <a:p>
            <a:r>
              <a:rPr lang="en-US" sz="1700" dirty="0"/>
              <a:t>Autonomous Vehicles</a:t>
            </a:r>
          </a:p>
          <a:p>
            <a:r>
              <a:rPr lang="en-US" sz="1700" dirty="0"/>
              <a:t>Fraud Detections</a:t>
            </a:r>
          </a:p>
          <a:p>
            <a:r>
              <a:rPr lang="en-US" sz="1700" dirty="0"/>
              <a:t>Robo Advisors</a:t>
            </a:r>
          </a:p>
          <a:p>
            <a:r>
              <a:rPr lang="en-US" sz="1700" dirty="0"/>
              <a:t>Robo Traders</a:t>
            </a:r>
          </a:p>
          <a:p>
            <a:r>
              <a:rPr lang="en-US" sz="1700" dirty="0"/>
              <a:t>Credit Scoring</a:t>
            </a:r>
          </a:p>
          <a:p>
            <a:r>
              <a:rPr lang="en-US" sz="1700" dirty="0"/>
              <a:t>Healthcare Diagnostic Tools</a:t>
            </a:r>
          </a:p>
          <a:p>
            <a:r>
              <a:rPr lang="en-US" sz="1700" dirty="0"/>
              <a:t>Health Monitoring Apps</a:t>
            </a:r>
          </a:p>
          <a:p>
            <a:r>
              <a:rPr lang="en-US" sz="1700" dirty="0"/>
              <a:t>Virtual Health Assistants</a:t>
            </a:r>
          </a:p>
          <a:p>
            <a:r>
              <a:rPr lang="en-US" sz="1700" dirty="0"/>
              <a:t>Spam Filters</a:t>
            </a:r>
          </a:p>
        </p:txBody>
      </p:sp>
    </p:spTree>
    <p:extLst>
      <p:ext uri="{BB962C8B-B14F-4D97-AF65-F5344CB8AC3E}">
        <p14:creationId xmlns:p14="http://schemas.microsoft.com/office/powerpoint/2010/main" val="316320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0A83-0C27-5A3F-137D-F9F35D9D3C44}"/>
              </a:ext>
            </a:extLst>
          </p:cNvPr>
          <p:cNvSpPr>
            <a:spLocks noGrp="1"/>
          </p:cNvSpPr>
          <p:nvPr>
            <p:ph type="title"/>
          </p:nvPr>
        </p:nvSpPr>
        <p:spPr>
          <a:xfrm>
            <a:off x="621792" y="1161288"/>
            <a:ext cx="3602736" cy="4526280"/>
          </a:xfrm>
        </p:spPr>
        <p:txBody>
          <a:bodyPr>
            <a:normAutofit/>
          </a:bodyPr>
          <a:lstStyle/>
          <a:p>
            <a:r>
              <a:rPr lang="en-US" sz="4000"/>
              <a:t>Changing Role of Business Professionals</a:t>
            </a:r>
          </a:p>
        </p:txBody>
      </p:sp>
      <p:graphicFrame>
        <p:nvGraphicFramePr>
          <p:cNvPr id="5" name="Content Placeholder 2">
            <a:extLst>
              <a:ext uri="{FF2B5EF4-FFF2-40B4-BE49-F238E27FC236}">
                <a16:creationId xmlns:a16="http://schemas.microsoft.com/office/drawing/2014/main" id="{B32DCBA8-EF02-1658-D58F-5126CA0E3BF7}"/>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0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B303-7135-169D-549B-8EB3366BD26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Data-Driven Insights for Businesses</a:t>
            </a:r>
          </a:p>
        </p:txBody>
      </p:sp>
      <p:graphicFrame>
        <p:nvGraphicFramePr>
          <p:cNvPr id="5" name="Content Placeholder 2">
            <a:extLst>
              <a:ext uri="{FF2B5EF4-FFF2-40B4-BE49-F238E27FC236}">
                <a16:creationId xmlns:a16="http://schemas.microsoft.com/office/drawing/2014/main" id="{605DC19E-B252-97A5-0D98-8786B31356CE}"/>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13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F244-18F1-FB46-9512-2FE9A775BAF4}"/>
              </a:ext>
            </a:extLst>
          </p:cNvPr>
          <p:cNvSpPr>
            <a:spLocks noGrp="1"/>
          </p:cNvSpPr>
          <p:nvPr>
            <p:ph type="title"/>
          </p:nvPr>
        </p:nvSpPr>
        <p:spPr>
          <a:xfrm>
            <a:off x="1115568" y="548640"/>
            <a:ext cx="10168128" cy="1179576"/>
          </a:xfrm>
        </p:spPr>
        <p:txBody>
          <a:bodyPr>
            <a:normAutofit/>
          </a:bodyPr>
          <a:lstStyle/>
          <a:p>
            <a:r>
              <a:rPr lang="en-US" sz="4000"/>
              <a:t>Ethical Implications - Bias</a:t>
            </a:r>
          </a:p>
        </p:txBody>
      </p:sp>
      <p:sp>
        <p:nvSpPr>
          <p:cNvPr id="3" name="Content Placeholder 2">
            <a:extLst>
              <a:ext uri="{FF2B5EF4-FFF2-40B4-BE49-F238E27FC236}">
                <a16:creationId xmlns:a16="http://schemas.microsoft.com/office/drawing/2014/main" id="{CB15EE2B-AA55-AB4B-21A4-8E15BC0C4D9D}"/>
              </a:ext>
            </a:extLst>
          </p:cNvPr>
          <p:cNvSpPr>
            <a:spLocks noGrp="1"/>
          </p:cNvSpPr>
          <p:nvPr>
            <p:ph idx="1"/>
          </p:nvPr>
        </p:nvSpPr>
        <p:spPr>
          <a:xfrm>
            <a:off x="1115568" y="2481943"/>
            <a:ext cx="10168128" cy="3695020"/>
          </a:xfrm>
        </p:spPr>
        <p:txBody>
          <a:bodyPr>
            <a:normAutofit/>
          </a:bodyPr>
          <a:lstStyle/>
          <a:p>
            <a:r>
              <a:rPr lang="en-US" sz="2200" dirty="0"/>
              <a:t>AI can inherit biases based on data they are trained on leading to discriminatory outcomes.</a:t>
            </a:r>
          </a:p>
          <a:p>
            <a:r>
              <a:rPr lang="en-US" sz="2200" dirty="0"/>
              <a:t>Example: hiring which will favor certain demographics, facial recognition systems that perform poorly for certain racial or ethnic groups.</a:t>
            </a:r>
          </a:p>
          <a:p>
            <a:r>
              <a:rPr lang="en-US" sz="2200" dirty="0"/>
              <a:t>Discussion topic: How do we ensure fairness and inclusivity in AI decision-making?</a:t>
            </a:r>
          </a:p>
        </p:txBody>
      </p:sp>
    </p:spTree>
    <p:extLst>
      <p:ext uri="{BB962C8B-B14F-4D97-AF65-F5344CB8AC3E}">
        <p14:creationId xmlns:p14="http://schemas.microsoft.com/office/powerpoint/2010/main" val="2255268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E44D-C477-B5C5-CB89-43397325EC97}"/>
              </a:ext>
            </a:extLst>
          </p:cNvPr>
          <p:cNvSpPr>
            <a:spLocks noGrp="1"/>
          </p:cNvSpPr>
          <p:nvPr>
            <p:ph type="title"/>
          </p:nvPr>
        </p:nvSpPr>
        <p:spPr>
          <a:xfrm>
            <a:off x="1115568" y="548640"/>
            <a:ext cx="10168128" cy="1179576"/>
          </a:xfrm>
        </p:spPr>
        <p:txBody>
          <a:bodyPr>
            <a:normAutofit/>
          </a:bodyPr>
          <a:lstStyle/>
          <a:p>
            <a:r>
              <a:rPr lang="en-US" sz="4000"/>
              <a:t>Ethical Implications – Privacy Concerns</a:t>
            </a:r>
          </a:p>
        </p:txBody>
      </p:sp>
      <p:sp>
        <p:nvSpPr>
          <p:cNvPr id="3" name="Content Placeholder 2">
            <a:extLst>
              <a:ext uri="{FF2B5EF4-FFF2-40B4-BE49-F238E27FC236}">
                <a16:creationId xmlns:a16="http://schemas.microsoft.com/office/drawing/2014/main" id="{5F5F292C-2563-D589-2B9E-C923B612C5D2}"/>
              </a:ext>
            </a:extLst>
          </p:cNvPr>
          <p:cNvSpPr>
            <a:spLocks noGrp="1"/>
          </p:cNvSpPr>
          <p:nvPr>
            <p:ph idx="1"/>
          </p:nvPr>
        </p:nvSpPr>
        <p:spPr>
          <a:xfrm>
            <a:off x="1115568" y="2481943"/>
            <a:ext cx="10168128" cy="3695020"/>
          </a:xfrm>
        </p:spPr>
        <p:txBody>
          <a:bodyPr>
            <a:normAutofit/>
          </a:bodyPr>
          <a:lstStyle/>
          <a:p>
            <a:r>
              <a:rPr lang="en-US" sz="2200" dirty="0"/>
              <a:t>AI relies on vast amounts of personal data.</a:t>
            </a:r>
          </a:p>
          <a:p>
            <a:r>
              <a:rPr lang="en-US" sz="2200" dirty="0"/>
              <a:t>Collecting this data may raise concerns about surveillance and misuse.</a:t>
            </a:r>
          </a:p>
          <a:p>
            <a:r>
              <a:rPr lang="en-US" sz="2200" dirty="0"/>
              <a:t>Examples:</a:t>
            </a:r>
          </a:p>
          <a:p>
            <a:pPr lvl="1"/>
            <a:r>
              <a:rPr lang="en-US" sz="2200" dirty="0"/>
              <a:t>AI systems tracking online behavior for targeted ads</a:t>
            </a:r>
          </a:p>
          <a:p>
            <a:pPr lvl="1"/>
            <a:r>
              <a:rPr lang="en-US" sz="2200" dirty="0"/>
              <a:t>Governments using AI for mass </a:t>
            </a:r>
            <a:r>
              <a:rPr lang="en-US" sz="2200" dirty="0" err="1"/>
              <a:t>surveillence</a:t>
            </a:r>
            <a:endParaRPr lang="en-US" sz="2200" dirty="0"/>
          </a:p>
          <a:p>
            <a:r>
              <a:rPr lang="en-US" sz="2200" dirty="0"/>
              <a:t>Discussion topic: How do we balance innovation with protecting individual privacy?</a:t>
            </a:r>
          </a:p>
        </p:txBody>
      </p:sp>
    </p:spTree>
    <p:extLst>
      <p:ext uri="{BB962C8B-B14F-4D97-AF65-F5344CB8AC3E}">
        <p14:creationId xmlns:p14="http://schemas.microsoft.com/office/powerpoint/2010/main" val="894384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30A0-DE3A-5EDD-EF35-8C76130F5C0D}"/>
              </a:ext>
            </a:extLst>
          </p:cNvPr>
          <p:cNvSpPr>
            <a:spLocks noGrp="1"/>
          </p:cNvSpPr>
          <p:nvPr>
            <p:ph type="title"/>
          </p:nvPr>
        </p:nvSpPr>
        <p:spPr>
          <a:xfrm>
            <a:off x="1115568" y="548640"/>
            <a:ext cx="10168128" cy="1179576"/>
          </a:xfrm>
        </p:spPr>
        <p:txBody>
          <a:bodyPr>
            <a:normAutofit/>
          </a:bodyPr>
          <a:lstStyle/>
          <a:p>
            <a:r>
              <a:rPr lang="en-US" sz="4000"/>
              <a:t>Accountability and Transparency </a:t>
            </a:r>
          </a:p>
        </p:txBody>
      </p:sp>
      <p:sp>
        <p:nvSpPr>
          <p:cNvPr id="3" name="Content Placeholder 2">
            <a:extLst>
              <a:ext uri="{FF2B5EF4-FFF2-40B4-BE49-F238E27FC236}">
                <a16:creationId xmlns:a16="http://schemas.microsoft.com/office/drawing/2014/main" id="{CD661B77-773C-43D6-FDE9-B9F370AC1BA5}"/>
              </a:ext>
            </a:extLst>
          </p:cNvPr>
          <p:cNvSpPr>
            <a:spLocks noGrp="1"/>
          </p:cNvSpPr>
          <p:nvPr>
            <p:ph idx="1"/>
          </p:nvPr>
        </p:nvSpPr>
        <p:spPr>
          <a:xfrm>
            <a:off x="1115568" y="2481943"/>
            <a:ext cx="10168128" cy="3695020"/>
          </a:xfrm>
        </p:spPr>
        <p:txBody>
          <a:bodyPr>
            <a:normAutofit/>
          </a:bodyPr>
          <a:lstStyle/>
          <a:p>
            <a:r>
              <a:rPr lang="en-US" sz="2200"/>
              <a:t>AI systems function as “black boxes” making their decisions difficult to understand.</a:t>
            </a:r>
          </a:p>
          <a:p>
            <a:r>
              <a:rPr lang="en-US" sz="2200"/>
              <a:t>Examples:</a:t>
            </a:r>
          </a:p>
          <a:p>
            <a:pPr lvl="1"/>
            <a:r>
              <a:rPr lang="en-US" sz="2200"/>
              <a:t>Autonomous vehicles making life-or-death decisions in accidents.</a:t>
            </a:r>
          </a:p>
          <a:p>
            <a:pPr lvl="1"/>
            <a:r>
              <a:rPr lang="en-US" sz="2200"/>
              <a:t>Credit scoring algorithms denying loans without clear explanations</a:t>
            </a:r>
          </a:p>
          <a:p>
            <a:r>
              <a:rPr lang="en-US" sz="2200"/>
              <a:t>Discussion topic: Who is responsible when AI systems make mistakes or cause harm?</a:t>
            </a:r>
          </a:p>
        </p:txBody>
      </p:sp>
    </p:spTree>
    <p:extLst>
      <p:ext uri="{BB962C8B-B14F-4D97-AF65-F5344CB8AC3E}">
        <p14:creationId xmlns:p14="http://schemas.microsoft.com/office/powerpoint/2010/main" val="390189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9593-B47A-C2D3-0C76-6473C5923C31}"/>
              </a:ext>
            </a:extLst>
          </p:cNvPr>
          <p:cNvSpPr>
            <a:spLocks noGrp="1"/>
          </p:cNvSpPr>
          <p:nvPr>
            <p:ph type="title"/>
          </p:nvPr>
        </p:nvSpPr>
        <p:spPr>
          <a:xfrm>
            <a:off x="1115568" y="548640"/>
            <a:ext cx="10168128" cy="1179576"/>
          </a:xfrm>
        </p:spPr>
        <p:txBody>
          <a:bodyPr>
            <a:normAutofit/>
          </a:bodyPr>
          <a:lstStyle/>
          <a:p>
            <a:r>
              <a:rPr lang="en-US" sz="4000"/>
              <a:t>Job Displacement</a:t>
            </a:r>
          </a:p>
        </p:txBody>
      </p:sp>
      <p:sp>
        <p:nvSpPr>
          <p:cNvPr id="3" name="Content Placeholder 2">
            <a:extLst>
              <a:ext uri="{FF2B5EF4-FFF2-40B4-BE49-F238E27FC236}">
                <a16:creationId xmlns:a16="http://schemas.microsoft.com/office/drawing/2014/main" id="{C70E37D9-CCC4-55E1-B177-FC288E76BEED}"/>
              </a:ext>
            </a:extLst>
          </p:cNvPr>
          <p:cNvSpPr>
            <a:spLocks noGrp="1"/>
          </p:cNvSpPr>
          <p:nvPr>
            <p:ph idx="1"/>
          </p:nvPr>
        </p:nvSpPr>
        <p:spPr>
          <a:xfrm>
            <a:off x="1115568" y="2481943"/>
            <a:ext cx="10168128" cy="3695020"/>
          </a:xfrm>
        </p:spPr>
        <p:txBody>
          <a:bodyPr>
            <a:normAutofit/>
          </a:bodyPr>
          <a:lstStyle/>
          <a:p>
            <a:r>
              <a:rPr lang="en-US" sz="2200" dirty="0"/>
              <a:t>Automation and AI-driven systems can replace human workers, leading to unemployment and economic inequality.</a:t>
            </a:r>
          </a:p>
          <a:p>
            <a:r>
              <a:rPr lang="en-US" sz="2200" dirty="0"/>
              <a:t>Examples:</a:t>
            </a:r>
          </a:p>
          <a:p>
            <a:pPr lvl="1"/>
            <a:r>
              <a:rPr lang="en-US" sz="2200" dirty="0"/>
              <a:t>AI automating roles in manufacturing, customer service, and logistics.</a:t>
            </a:r>
          </a:p>
          <a:p>
            <a:pPr lvl="1"/>
            <a:r>
              <a:rPr lang="en-US" sz="2200" dirty="0"/>
              <a:t>Reduced demand for certain skill sets due to AI advancements.</a:t>
            </a:r>
          </a:p>
          <a:p>
            <a:r>
              <a:rPr lang="en-US" sz="2200" dirty="0"/>
              <a:t>Discussion Topic: How do we reskill workers and ensure equitable job opportunities?</a:t>
            </a:r>
          </a:p>
        </p:txBody>
      </p:sp>
    </p:spTree>
    <p:extLst>
      <p:ext uri="{BB962C8B-B14F-4D97-AF65-F5344CB8AC3E}">
        <p14:creationId xmlns:p14="http://schemas.microsoft.com/office/powerpoint/2010/main" val="1046817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3D6D-B0F1-2C59-FFC3-B325D6E62C1C}"/>
              </a:ext>
            </a:extLst>
          </p:cNvPr>
          <p:cNvSpPr>
            <a:spLocks noGrp="1"/>
          </p:cNvSpPr>
          <p:nvPr>
            <p:ph type="title"/>
          </p:nvPr>
        </p:nvSpPr>
        <p:spPr>
          <a:xfrm>
            <a:off x="1115568" y="548640"/>
            <a:ext cx="10168128" cy="1179576"/>
          </a:xfrm>
        </p:spPr>
        <p:txBody>
          <a:bodyPr>
            <a:normAutofit/>
          </a:bodyPr>
          <a:lstStyle/>
          <a:p>
            <a:r>
              <a:rPr lang="en-US" sz="4000"/>
              <a:t>Manipulation and Misinformation</a:t>
            </a:r>
          </a:p>
        </p:txBody>
      </p:sp>
      <p:sp>
        <p:nvSpPr>
          <p:cNvPr id="3" name="Content Placeholder 2">
            <a:extLst>
              <a:ext uri="{FF2B5EF4-FFF2-40B4-BE49-F238E27FC236}">
                <a16:creationId xmlns:a16="http://schemas.microsoft.com/office/drawing/2014/main" id="{BE080E0B-9037-573F-3D7D-FCDAE320AA45}"/>
              </a:ext>
            </a:extLst>
          </p:cNvPr>
          <p:cNvSpPr>
            <a:spLocks noGrp="1"/>
          </p:cNvSpPr>
          <p:nvPr>
            <p:ph idx="1"/>
          </p:nvPr>
        </p:nvSpPr>
        <p:spPr>
          <a:xfrm>
            <a:off x="1115568" y="2481943"/>
            <a:ext cx="10168128" cy="3695020"/>
          </a:xfrm>
        </p:spPr>
        <p:txBody>
          <a:bodyPr>
            <a:normAutofit/>
          </a:bodyPr>
          <a:lstStyle/>
          <a:p>
            <a:r>
              <a:rPr lang="en-US" sz="2200" dirty="0"/>
              <a:t>AI-generate content such as deepfakes, can spread misinformation or manipulate public opinion.</a:t>
            </a:r>
          </a:p>
          <a:p>
            <a:r>
              <a:rPr lang="en-US" sz="2200" dirty="0"/>
              <a:t>Examples:</a:t>
            </a:r>
          </a:p>
          <a:p>
            <a:pPr lvl="1"/>
            <a:r>
              <a:rPr lang="en-US" sz="2200" dirty="0"/>
              <a:t>Fake videos or audio clips used to harm reputations or influence elections</a:t>
            </a:r>
          </a:p>
          <a:p>
            <a:pPr lvl="1"/>
            <a:r>
              <a:rPr lang="en-US" sz="2200" dirty="0"/>
              <a:t>Social media algorithms amplifying false or biased information.</a:t>
            </a:r>
          </a:p>
          <a:p>
            <a:r>
              <a:rPr lang="en-US" sz="2200" dirty="0"/>
              <a:t>Discussion topic: How do we detect and counteract AI-generated misinformation?</a:t>
            </a:r>
          </a:p>
        </p:txBody>
      </p:sp>
    </p:spTree>
    <p:extLst>
      <p:ext uri="{BB962C8B-B14F-4D97-AF65-F5344CB8AC3E}">
        <p14:creationId xmlns:p14="http://schemas.microsoft.com/office/powerpoint/2010/main" val="913452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blue background&#10;&#10;AI-generated content may be incorrect.">
            <a:extLst>
              <a:ext uri="{FF2B5EF4-FFF2-40B4-BE49-F238E27FC236}">
                <a16:creationId xmlns:a16="http://schemas.microsoft.com/office/drawing/2014/main" id="{BBBD3F00-1881-D8E2-2EB5-0A053E660635}"/>
              </a:ext>
            </a:extLst>
          </p:cNvPr>
          <p:cNvPicPr>
            <a:picLocks noChangeAspect="1"/>
          </p:cNvPicPr>
          <p:nvPr/>
        </p:nvPicPr>
        <p:blipFill>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8863110-B1E4-590F-6439-80B4357D49AF}"/>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Ethical AI</a:t>
            </a:r>
          </a:p>
        </p:txBody>
      </p:sp>
      <p:graphicFrame>
        <p:nvGraphicFramePr>
          <p:cNvPr id="5" name="Content Placeholder 2">
            <a:extLst>
              <a:ext uri="{FF2B5EF4-FFF2-40B4-BE49-F238E27FC236}">
                <a16:creationId xmlns:a16="http://schemas.microsoft.com/office/drawing/2014/main" id="{ACA70C9F-A926-E511-A489-D2551A7DF7B8}"/>
              </a:ext>
            </a:extLst>
          </p:cNvPr>
          <p:cNvGraphicFramePr>
            <a:graphicFrameLocks noGrp="1"/>
          </p:cNvGraphicFramePr>
          <p:nvPr>
            <p:ph idx="1"/>
            <p:extLst>
              <p:ext uri="{D42A27DB-BD31-4B8C-83A1-F6EECF244321}">
                <p14:modId xmlns:p14="http://schemas.microsoft.com/office/powerpoint/2010/main" val="9622764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8060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5C52586-8451-EA43-385E-A79A2138BFC0}"/>
              </a:ext>
            </a:extLst>
          </p:cNvPr>
          <p:cNvSpPr>
            <a:spLocks noGrp="1"/>
          </p:cNvSpPr>
          <p:nvPr>
            <p:ph type="title"/>
          </p:nvPr>
        </p:nvSpPr>
        <p:spPr>
          <a:xfrm>
            <a:off x="803776" y="1336390"/>
            <a:ext cx="6190412" cy="1182927"/>
          </a:xfrm>
        </p:spPr>
        <p:txBody>
          <a:bodyPr anchor="b">
            <a:normAutofit/>
          </a:bodyPr>
          <a:lstStyle/>
          <a:p>
            <a:r>
              <a:rPr lang="en-US" sz="5600" dirty="0"/>
              <a:t>Introductions</a:t>
            </a:r>
          </a:p>
        </p:txBody>
      </p:sp>
      <p:cxnSp>
        <p:nvCxnSpPr>
          <p:cNvPr id="13"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58454A-95F4-80BF-32C6-481A016997A0}"/>
              </a:ext>
            </a:extLst>
          </p:cNvPr>
          <p:cNvSpPr>
            <a:spLocks noGrp="1"/>
          </p:cNvSpPr>
          <p:nvPr>
            <p:ph idx="1"/>
          </p:nvPr>
        </p:nvSpPr>
        <p:spPr>
          <a:xfrm>
            <a:off x="803776" y="2829330"/>
            <a:ext cx="6190412" cy="3344459"/>
          </a:xfrm>
        </p:spPr>
        <p:txBody>
          <a:bodyPr anchor="t">
            <a:normAutofit/>
          </a:bodyPr>
          <a:lstStyle/>
          <a:p>
            <a:pPr marL="0" indent="0">
              <a:buNone/>
            </a:pPr>
            <a:r>
              <a:rPr lang="en-US" sz="1600" b="0" i="0" dirty="0">
                <a:solidFill>
                  <a:schemeClr val="tx1">
                    <a:alpha val="80000"/>
                  </a:schemeClr>
                </a:solidFill>
                <a:effectLst/>
                <a:latin typeface="Open Sans" panose="020B0606030504020204" pitchFamily="34" charset="0"/>
              </a:rPr>
              <a:t>Victoria has a diverse background in software development and music education. She holds a Bachelor of Music degree from Temple University and a Master of Science in Business Analytics from Rutgers University, where she graduated Summa Cum Laude. </a:t>
            </a:r>
          </a:p>
          <a:p>
            <a:pPr marL="0" indent="0">
              <a:buNone/>
            </a:pPr>
            <a:endParaRPr lang="en-US" sz="1600" b="0" i="0" dirty="0">
              <a:solidFill>
                <a:schemeClr val="tx1">
                  <a:alpha val="80000"/>
                </a:schemeClr>
              </a:solidFill>
              <a:effectLst/>
              <a:latin typeface="Open Sans" panose="020B0606030504020204" pitchFamily="34" charset="0"/>
            </a:endParaRPr>
          </a:p>
          <a:p>
            <a:pPr marL="0" indent="0">
              <a:buNone/>
            </a:pPr>
            <a:r>
              <a:rPr lang="en-US" sz="1600" b="0" i="0" dirty="0">
                <a:solidFill>
                  <a:schemeClr val="tx1">
                    <a:alpha val="80000"/>
                  </a:schemeClr>
                </a:solidFill>
                <a:effectLst/>
                <a:latin typeface="Open Sans" panose="020B0606030504020204" pitchFamily="34" charset="0"/>
              </a:rPr>
              <a:t>With 5 years of experience at Miles IT as Software Development Lead and Project Manager, Victoria’s expertise lies in system architecture, machine learning, and data analytics. She excels in leading teams and is passionate about using technology to create impactful solutions while remaining committed to continuous learning.</a:t>
            </a:r>
            <a:endParaRPr lang="en-US" sz="1600" dirty="0">
              <a:solidFill>
                <a:schemeClr val="tx1">
                  <a:alpha val="80000"/>
                </a:schemeClr>
              </a:solidFill>
            </a:endParaRPr>
          </a:p>
        </p:txBody>
      </p:sp>
      <p:pic>
        <p:nvPicPr>
          <p:cNvPr id="6" name="Picture 5" descr="A person smiling for a picture&#10;&#10;Description automatically generated">
            <a:extLst>
              <a:ext uri="{FF2B5EF4-FFF2-40B4-BE49-F238E27FC236}">
                <a16:creationId xmlns:a16="http://schemas.microsoft.com/office/drawing/2014/main" id="{AFEE8E29-EFD9-6C80-4C25-2A2230011E9A}"/>
              </a:ext>
            </a:extLst>
          </p:cNvPr>
          <p:cNvPicPr>
            <a:picLocks noChangeAspect="1"/>
          </p:cNvPicPr>
          <p:nvPr/>
        </p:nvPicPr>
        <p:blipFill>
          <a:blip r:embed="rId3">
            <a:extLst>
              <a:ext uri="{28A0092B-C50C-407E-A947-70E740481C1C}">
                <a14:useLocalDpi xmlns:a14="http://schemas.microsoft.com/office/drawing/2010/main" val="0"/>
              </a:ext>
            </a:extLst>
          </a:blip>
          <a:srcRect r="-1" b="-1"/>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1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 name="!!circle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AutoShape 2">
            <a:extLst>
              <a:ext uri="{FF2B5EF4-FFF2-40B4-BE49-F238E27FC236}">
                <a16:creationId xmlns:a16="http://schemas.microsoft.com/office/drawing/2014/main" id="{E49ED9F2-03D5-8A4E-F19E-8B8AFE7D78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120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7956C4E4-740D-51C2-2182-AFBC8A8C8920}"/>
              </a:ext>
            </a:extLst>
          </p:cNvPr>
          <p:cNvPicPr>
            <a:picLocks noChangeAspect="1"/>
          </p:cNvPicPr>
          <p:nvPr/>
        </p:nvPicPr>
        <p:blipFill>
          <a:blip r:embed="rId2"/>
          <a:srcRect l="49223" r="14901"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C753E8FB-AD2E-35D3-238B-E871BE328C93}"/>
              </a:ext>
            </a:extLst>
          </p:cNvPr>
          <p:cNvSpPr>
            <a:spLocks noGrp="1"/>
          </p:cNvSpPr>
          <p:nvPr>
            <p:ph type="title"/>
          </p:nvPr>
        </p:nvSpPr>
        <p:spPr>
          <a:xfrm>
            <a:off x="1137034" y="609600"/>
            <a:ext cx="6831188" cy="1322887"/>
          </a:xfrm>
        </p:spPr>
        <p:txBody>
          <a:bodyPr>
            <a:normAutofit/>
          </a:bodyPr>
          <a:lstStyle/>
          <a:p>
            <a:r>
              <a:rPr lang="en-US" dirty="0"/>
              <a:t>How Can You Get Started?</a:t>
            </a:r>
          </a:p>
        </p:txBody>
      </p:sp>
      <p:sp>
        <p:nvSpPr>
          <p:cNvPr id="3" name="Content Placeholder 2">
            <a:extLst>
              <a:ext uri="{FF2B5EF4-FFF2-40B4-BE49-F238E27FC236}">
                <a16:creationId xmlns:a16="http://schemas.microsoft.com/office/drawing/2014/main" id="{EBF07AAC-58CA-8FF7-3530-8359B2AD5381}"/>
              </a:ext>
            </a:extLst>
          </p:cNvPr>
          <p:cNvSpPr>
            <a:spLocks noGrp="1"/>
          </p:cNvSpPr>
          <p:nvPr>
            <p:ph idx="1"/>
          </p:nvPr>
        </p:nvSpPr>
        <p:spPr>
          <a:xfrm>
            <a:off x="1137035" y="2194102"/>
            <a:ext cx="6516216" cy="3908585"/>
          </a:xfrm>
        </p:spPr>
        <p:txBody>
          <a:bodyPr>
            <a:normAutofit/>
          </a:bodyPr>
          <a:lstStyle/>
          <a:p>
            <a:r>
              <a:rPr lang="en-US" sz="2000"/>
              <a:t>Learn the basics: Understand key AI and ML concepts</a:t>
            </a:r>
          </a:p>
          <a:p>
            <a:r>
              <a:rPr lang="en-US" sz="2000"/>
              <a:t>Leverage Tools: User-friendly AI platforms (Tableau, Power BI)</a:t>
            </a:r>
          </a:p>
          <a:p>
            <a:r>
              <a:rPr lang="en-US" sz="2000"/>
              <a:t>Collaborate with Experts: Partner with a Data Science Team, Participate in an Open Source project</a:t>
            </a:r>
          </a:p>
          <a:p>
            <a:r>
              <a:rPr lang="en-US" sz="2000"/>
              <a:t>Stay Informed: Keep up with industry Trends</a:t>
            </a:r>
          </a:p>
        </p:txBody>
      </p:sp>
    </p:spTree>
    <p:extLst>
      <p:ext uri="{BB962C8B-B14F-4D97-AF65-F5344CB8AC3E}">
        <p14:creationId xmlns:p14="http://schemas.microsoft.com/office/powerpoint/2010/main" val="1171298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DE404F-471B-D66F-C76F-8A98D99888D8}"/>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F96C7C6C-6F37-5150-2A10-C4DC3E51E1E4}"/>
              </a:ext>
            </a:extLst>
          </p:cNvPr>
          <p:cNvSpPr>
            <a:spLocks noGrp="1"/>
          </p:cNvSpPr>
          <p:nvPr>
            <p:ph type="ctrTitle"/>
          </p:nvPr>
        </p:nvSpPr>
        <p:spPr>
          <a:xfrm>
            <a:off x="3045368" y="2043663"/>
            <a:ext cx="6105194" cy="2031055"/>
          </a:xfrm>
        </p:spPr>
        <p:txBody>
          <a:bodyPr>
            <a:normAutofit/>
          </a:bodyPr>
          <a:lstStyle/>
          <a:p>
            <a:r>
              <a:rPr lang="en-US" sz="5200">
                <a:solidFill>
                  <a:schemeClr val="tx2"/>
                </a:solidFill>
              </a:rPr>
              <a:t>Setting up Scikit-learn</a:t>
            </a:r>
          </a:p>
        </p:txBody>
      </p:sp>
    </p:spTree>
    <p:extLst>
      <p:ext uri="{BB962C8B-B14F-4D97-AF65-F5344CB8AC3E}">
        <p14:creationId xmlns:p14="http://schemas.microsoft.com/office/powerpoint/2010/main" val="164374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35CD5-1D95-C0E4-F17C-EDE2E99692F9}"/>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If you have trouble in the first class…</a:t>
            </a:r>
          </a:p>
        </p:txBody>
      </p:sp>
      <p:sp>
        <p:nvSpPr>
          <p:cNvPr id="3" name="Content Placeholder 2">
            <a:extLst>
              <a:ext uri="{FF2B5EF4-FFF2-40B4-BE49-F238E27FC236}">
                <a16:creationId xmlns:a16="http://schemas.microsoft.com/office/drawing/2014/main" id="{35C0111F-6D8F-2822-B5FA-2CE2A7E0E2C1}"/>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It’s ok! We’re just going to start with some python basics.</a:t>
            </a:r>
          </a:p>
          <a:p>
            <a:r>
              <a:rPr lang="en-US" sz="1800">
                <a:solidFill>
                  <a:schemeClr val="tx2"/>
                </a:solidFill>
              </a:rPr>
              <a:t>Email me after class with any issues that you might be having.</a:t>
            </a:r>
          </a:p>
          <a:p>
            <a:r>
              <a:rPr lang="en-US" sz="1800">
                <a:solidFill>
                  <a:schemeClr val="tx2"/>
                </a:solidFill>
                <a:hlinkClick r:id="rId2"/>
              </a:rPr>
              <a:t>https://www.online-python.com/</a:t>
            </a:r>
            <a:endParaRPr lang="en-US" sz="1800">
              <a:solidFill>
                <a:schemeClr val="tx2"/>
              </a:solidFill>
            </a:endParaRPr>
          </a:p>
          <a:p>
            <a:pPr lvl="1"/>
            <a:r>
              <a:rPr lang="en-US" sz="1800">
                <a:solidFill>
                  <a:schemeClr val="tx2"/>
                </a:solidFill>
              </a:rPr>
              <a:t>Try using this in the meantime!</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heckmark">
            <a:extLst>
              <a:ext uri="{FF2B5EF4-FFF2-40B4-BE49-F238E27FC236}">
                <a16:creationId xmlns:a16="http://schemas.microsoft.com/office/drawing/2014/main" id="{DAC8C53A-9D1F-1FB7-2F25-247B4875EE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86019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54DF4-E3F6-1942-F651-886566A4F863}"/>
              </a:ext>
            </a:extLst>
          </p:cNvPr>
          <p:cNvSpPr>
            <a:spLocks noGrp="1"/>
          </p:cNvSpPr>
          <p:nvPr>
            <p:ph type="title"/>
          </p:nvPr>
        </p:nvSpPr>
        <p:spPr/>
        <p:txBody>
          <a:bodyPr/>
          <a:lstStyle/>
          <a:p>
            <a:r>
              <a:rPr lang="en-US"/>
              <a:t>Step 1: Install Python (if not already installed)</a:t>
            </a:r>
            <a:endParaRPr lang="en-US" dirty="0"/>
          </a:p>
        </p:txBody>
      </p:sp>
      <p:sp>
        <p:nvSpPr>
          <p:cNvPr id="3" name="Content Placeholder 2">
            <a:extLst>
              <a:ext uri="{FF2B5EF4-FFF2-40B4-BE49-F238E27FC236}">
                <a16:creationId xmlns:a16="http://schemas.microsoft.com/office/drawing/2014/main" id="{45084D3A-D2E8-647D-B640-96BDFC6349B0}"/>
              </a:ext>
            </a:extLst>
          </p:cNvPr>
          <p:cNvSpPr>
            <a:spLocks noGrp="1"/>
          </p:cNvSpPr>
          <p:nvPr>
            <p:ph idx="1"/>
          </p:nvPr>
        </p:nvSpPr>
        <p:spPr>
          <a:xfrm>
            <a:off x="838200" y="1825625"/>
            <a:ext cx="10515600" cy="1880961"/>
          </a:xfrm>
        </p:spPr>
        <p:txBody>
          <a:bodyPr>
            <a:normAutofit/>
          </a:bodyPr>
          <a:lstStyle/>
          <a:p>
            <a:pPr lvl="1"/>
            <a:r>
              <a:rPr lang="en-US" dirty="0"/>
              <a:t>Before proceeding with installation of any packages, ensure that Python is installed on your system. You can check if it’s already installed by running</a:t>
            </a:r>
          </a:p>
          <a:p>
            <a:pPr lvl="2"/>
            <a:r>
              <a:rPr lang="en-US" dirty="0"/>
              <a:t>python –version</a:t>
            </a:r>
          </a:p>
          <a:p>
            <a:pPr lvl="1"/>
            <a:r>
              <a:rPr lang="en-US" dirty="0"/>
              <a:t>If python is not installed, you can download it from python.org</a:t>
            </a:r>
          </a:p>
          <a:p>
            <a:pPr lvl="1"/>
            <a:endParaRPr lang="en-US" dirty="0"/>
          </a:p>
        </p:txBody>
      </p:sp>
      <p:pic>
        <p:nvPicPr>
          <p:cNvPr id="15" name="Picture 14" descr="A screenshot of a computer&#10;&#10;Description automatically generated">
            <a:extLst>
              <a:ext uri="{FF2B5EF4-FFF2-40B4-BE49-F238E27FC236}">
                <a16:creationId xmlns:a16="http://schemas.microsoft.com/office/drawing/2014/main" id="{32146019-72E7-D40A-C6D4-9DA9DD989785}"/>
              </a:ext>
            </a:extLst>
          </p:cNvPr>
          <p:cNvPicPr>
            <a:picLocks noChangeAspect="1"/>
          </p:cNvPicPr>
          <p:nvPr/>
        </p:nvPicPr>
        <p:blipFill>
          <a:blip r:embed="rId2"/>
          <a:stretch>
            <a:fillRect/>
          </a:stretch>
        </p:blipFill>
        <p:spPr>
          <a:xfrm>
            <a:off x="1393372" y="3429000"/>
            <a:ext cx="4893128" cy="1293495"/>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6104F326-AF6C-2206-AB8C-2535B27591F4}"/>
              </a:ext>
            </a:extLst>
          </p:cNvPr>
          <p:cNvPicPr>
            <a:picLocks noChangeAspect="1"/>
          </p:cNvPicPr>
          <p:nvPr/>
        </p:nvPicPr>
        <p:blipFill>
          <a:blip r:embed="rId3"/>
          <a:stretch>
            <a:fillRect/>
          </a:stretch>
        </p:blipFill>
        <p:spPr>
          <a:xfrm>
            <a:off x="7331528" y="3347357"/>
            <a:ext cx="4593771" cy="2924112"/>
          </a:xfrm>
          <a:prstGeom prst="rect">
            <a:avLst/>
          </a:prstGeom>
        </p:spPr>
      </p:pic>
    </p:spTree>
    <p:extLst>
      <p:ext uri="{BB962C8B-B14F-4D97-AF65-F5344CB8AC3E}">
        <p14:creationId xmlns:p14="http://schemas.microsoft.com/office/powerpoint/2010/main" val="259071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4AF5D-8D64-D5B3-9A0C-479685D43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5F1840-803F-9452-8A8F-EAF4BF0E1724}"/>
              </a:ext>
            </a:extLst>
          </p:cNvPr>
          <p:cNvSpPr>
            <a:spLocks noGrp="1"/>
          </p:cNvSpPr>
          <p:nvPr>
            <p:ph type="title"/>
          </p:nvPr>
        </p:nvSpPr>
        <p:spPr/>
        <p:txBody>
          <a:bodyPr/>
          <a:lstStyle/>
          <a:p>
            <a:r>
              <a:rPr lang="en-US"/>
              <a:t>Step 2: Install Jupyter Notebook</a:t>
            </a:r>
            <a:endParaRPr lang="en-US" dirty="0"/>
          </a:p>
        </p:txBody>
      </p:sp>
      <p:sp>
        <p:nvSpPr>
          <p:cNvPr id="3" name="Content Placeholder 2">
            <a:extLst>
              <a:ext uri="{FF2B5EF4-FFF2-40B4-BE49-F238E27FC236}">
                <a16:creationId xmlns:a16="http://schemas.microsoft.com/office/drawing/2014/main" id="{8F82A99D-9414-6548-D8F8-792300CF5F2E}"/>
              </a:ext>
            </a:extLst>
          </p:cNvPr>
          <p:cNvSpPr>
            <a:spLocks noGrp="1"/>
          </p:cNvSpPr>
          <p:nvPr>
            <p:ph idx="1"/>
          </p:nvPr>
        </p:nvSpPr>
        <p:spPr>
          <a:xfrm>
            <a:off x="838200" y="1825625"/>
            <a:ext cx="10515600" cy="1880961"/>
          </a:xfrm>
        </p:spPr>
        <p:txBody>
          <a:bodyPr>
            <a:normAutofit/>
          </a:bodyPr>
          <a:lstStyle/>
          <a:p>
            <a:pPr lvl="2"/>
            <a:r>
              <a:rPr lang="en-US"/>
              <a:t>If you don’t already have Jupyter Notebook installed, you can install it using pip (Python’s package installer)</a:t>
            </a:r>
          </a:p>
          <a:p>
            <a:pPr lvl="3"/>
            <a:r>
              <a:rPr lang="en-US"/>
              <a:t>pip install notebook</a:t>
            </a:r>
          </a:p>
          <a:p>
            <a:pPr lvl="1"/>
            <a:endParaRPr lang="en-US" dirty="0"/>
          </a:p>
        </p:txBody>
      </p:sp>
    </p:spTree>
    <p:extLst>
      <p:ext uri="{BB962C8B-B14F-4D97-AF65-F5344CB8AC3E}">
        <p14:creationId xmlns:p14="http://schemas.microsoft.com/office/powerpoint/2010/main" val="2278110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1198A-7D78-C715-81A7-756C5EDD4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44944-DA3E-7486-2046-CD9E57E266E1}"/>
              </a:ext>
            </a:extLst>
          </p:cNvPr>
          <p:cNvSpPr>
            <a:spLocks noGrp="1"/>
          </p:cNvSpPr>
          <p:nvPr>
            <p:ph type="title"/>
          </p:nvPr>
        </p:nvSpPr>
        <p:spPr/>
        <p:txBody>
          <a:bodyPr/>
          <a:lstStyle/>
          <a:p>
            <a:r>
              <a:rPr lang="en-US"/>
              <a:t>Step 3: Install Scikit-learn</a:t>
            </a:r>
            <a:endParaRPr lang="en-US" dirty="0"/>
          </a:p>
        </p:txBody>
      </p:sp>
      <p:sp>
        <p:nvSpPr>
          <p:cNvPr id="3" name="Content Placeholder 2">
            <a:extLst>
              <a:ext uri="{FF2B5EF4-FFF2-40B4-BE49-F238E27FC236}">
                <a16:creationId xmlns:a16="http://schemas.microsoft.com/office/drawing/2014/main" id="{AB5FA85A-29D8-645D-3E30-41D7A69FC27D}"/>
              </a:ext>
            </a:extLst>
          </p:cNvPr>
          <p:cNvSpPr>
            <a:spLocks noGrp="1"/>
          </p:cNvSpPr>
          <p:nvPr>
            <p:ph idx="1"/>
          </p:nvPr>
        </p:nvSpPr>
        <p:spPr>
          <a:xfrm>
            <a:off x="838200" y="1825625"/>
            <a:ext cx="10515600" cy="1880961"/>
          </a:xfrm>
        </p:spPr>
        <p:txBody>
          <a:bodyPr>
            <a:normAutofit/>
          </a:bodyPr>
          <a:lstStyle/>
          <a:p>
            <a:pPr lvl="1"/>
            <a:r>
              <a:rPr lang="en-US"/>
              <a:t>To install scikit-learn run the following command in your terinal</a:t>
            </a:r>
          </a:p>
          <a:p>
            <a:pPr lvl="2"/>
            <a:r>
              <a:rPr lang="en-US"/>
              <a:t>pip install scikit-learn</a:t>
            </a:r>
            <a:endParaRPr lang="en-US" dirty="0"/>
          </a:p>
        </p:txBody>
      </p:sp>
    </p:spTree>
    <p:extLst>
      <p:ext uri="{BB962C8B-B14F-4D97-AF65-F5344CB8AC3E}">
        <p14:creationId xmlns:p14="http://schemas.microsoft.com/office/powerpoint/2010/main" val="3499246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22EB-5F85-1B43-75F0-19C52D4BD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5AF73-DEEB-5062-B11A-7A155E3238F6}"/>
              </a:ext>
            </a:extLst>
          </p:cNvPr>
          <p:cNvSpPr>
            <a:spLocks noGrp="1"/>
          </p:cNvSpPr>
          <p:nvPr>
            <p:ph type="title"/>
          </p:nvPr>
        </p:nvSpPr>
        <p:spPr/>
        <p:txBody>
          <a:bodyPr/>
          <a:lstStyle/>
          <a:p>
            <a:r>
              <a:rPr lang="en-US"/>
              <a:t>Step 4: Launch Jupyter Notebook</a:t>
            </a:r>
            <a:endParaRPr lang="en-US" dirty="0"/>
          </a:p>
        </p:txBody>
      </p:sp>
      <p:sp>
        <p:nvSpPr>
          <p:cNvPr id="3" name="Content Placeholder 2">
            <a:extLst>
              <a:ext uri="{FF2B5EF4-FFF2-40B4-BE49-F238E27FC236}">
                <a16:creationId xmlns:a16="http://schemas.microsoft.com/office/drawing/2014/main" id="{7BC9CADD-642C-1B2C-5D40-4E9F49E2C187}"/>
              </a:ext>
            </a:extLst>
          </p:cNvPr>
          <p:cNvSpPr>
            <a:spLocks noGrp="1"/>
          </p:cNvSpPr>
          <p:nvPr>
            <p:ph idx="1"/>
          </p:nvPr>
        </p:nvSpPr>
        <p:spPr>
          <a:xfrm>
            <a:off x="838200" y="1825625"/>
            <a:ext cx="10515600" cy="1880961"/>
          </a:xfrm>
        </p:spPr>
        <p:txBody>
          <a:bodyPr>
            <a:normAutofit/>
          </a:bodyPr>
          <a:lstStyle/>
          <a:p>
            <a:pPr lvl="1"/>
            <a:r>
              <a:rPr lang="en-US"/>
              <a:t>Once Jupyter Notebook and scikit-learn are installed, you can launch Juptyer by running</a:t>
            </a:r>
          </a:p>
          <a:p>
            <a:pPr lvl="2"/>
            <a:r>
              <a:rPr lang="en-US"/>
              <a:t>jupyter notebook</a:t>
            </a:r>
          </a:p>
          <a:p>
            <a:pPr lvl="1"/>
            <a:r>
              <a:rPr lang="en-US"/>
              <a:t>This will open Jupyter in your web browser. </a:t>
            </a:r>
          </a:p>
          <a:p>
            <a:pPr lvl="1"/>
            <a:r>
              <a:rPr lang="en-US"/>
              <a:t>Create a folder directory on your PC for this course.</a:t>
            </a:r>
            <a:endParaRPr lang="en-US" dirty="0"/>
          </a:p>
        </p:txBody>
      </p:sp>
    </p:spTree>
    <p:extLst>
      <p:ext uri="{BB962C8B-B14F-4D97-AF65-F5344CB8AC3E}">
        <p14:creationId xmlns:p14="http://schemas.microsoft.com/office/powerpoint/2010/main" val="3086582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9E3FB-9B9D-A6E0-AF14-171109E72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7FFDA9-142A-B90E-9D9F-98A8B74D7BE3}"/>
              </a:ext>
            </a:extLst>
          </p:cNvPr>
          <p:cNvSpPr>
            <a:spLocks noGrp="1"/>
          </p:cNvSpPr>
          <p:nvPr>
            <p:ph type="title"/>
          </p:nvPr>
        </p:nvSpPr>
        <p:spPr/>
        <p:txBody>
          <a:bodyPr/>
          <a:lstStyle/>
          <a:p>
            <a:r>
              <a:rPr lang="en-US" dirty="0"/>
              <a:t>Step 5: Import Scikit-learn in a Notebook</a:t>
            </a:r>
          </a:p>
        </p:txBody>
      </p:sp>
      <p:sp>
        <p:nvSpPr>
          <p:cNvPr id="3" name="Content Placeholder 2">
            <a:extLst>
              <a:ext uri="{FF2B5EF4-FFF2-40B4-BE49-F238E27FC236}">
                <a16:creationId xmlns:a16="http://schemas.microsoft.com/office/drawing/2014/main" id="{9BDE926F-A781-F506-56E5-F8EBB6743046}"/>
              </a:ext>
            </a:extLst>
          </p:cNvPr>
          <p:cNvSpPr>
            <a:spLocks noGrp="1"/>
          </p:cNvSpPr>
          <p:nvPr>
            <p:ph idx="1"/>
          </p:nvPr>
        </p:nvSpPr>
        <p:spPr>
          <a:xfrm>
            <a:off x="838200" y="1825625"/>
            <a:ext cx="10515600" cy="1880961"/>
          </a:xfrm>
        </p:spPr>
        <p:txBody>
          <a:bodyPr>
            <a:normAutofit/>
          </a:bodyPr>
          <a:lstStyle/>
          <a:p>
            <a:pPr lvl="1"/>
            <a:r>
              <a:rPr lang="en-US" dirty="0"/>
              <a:t>After opening </a:t>
            </a:r>
            <a:r>
              <a:rPr lang="en-US" dirty="0" err="1"/>
              <a:t>Jupyter</a:t>
            </a:r>
            <a:r>
              <a:rPr lang="en-US" dirty="0"/>
              <a:t> Notebook, create a new Python notebook and try importing scikit-learn to make sure it’s installed correctly</a:t>
            </a:r>
          </a:p>
        </p:txBody>
      </p:sp>
      <p:pic>
        <p:nvPicPr>
          <p:cNvPr id="4" name="Picture 3" descr="A screenshot of a computer&#10;&#10;Description automatically generated">
            <a:extLst>
              <a:ext uri="{FF2B5EF4-FFF2-40B4-BE49-F238E27FC236}">
                <a16:creationId xmlns:a16="http://schemas.microsoft.com/office/drawing/2014/main" id="{02D71C28-865A-1D63-B539-AF59772C3F3D}"/>
              </a:ext>
            </a:extLst>
          </p:cNvPr>
          <p:cNvPicPr>
            <a:picLocks noChangeAspect="1"/>
          </p:cNvPicPr>
          <p:nvPr/>
        </p:nvPicPr>
        <p:blipFill>
          <a:blip r:embed="rId2"/>
          <a:stretch>
            <a:fillRect/>
          </a:stretch>
        </p:blipFill>
        <p:spPr>
          <a:xfrm>
            <a:off x="1426029" y="3015297"/>
            <a:ext cx="5943600" cy="2199005"/>
          </a:xfrm>
          <a:prstGeom prst="rect">
            <a:avLst/>
          </a:prstGeom>
        </p:spPr>
      </p:pic>
    </p:spTree>
    <p:extLst>
      <p:ext uri="{BB962C8B-B14F-4D97-AF65-F5344CB8AC3E}">
        <p14:creationId xmlns:p14="http://schemas.microsoft.com/office/powerpoint/2010/main" val="3037858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DF4D4-4AC5-2EB4-F129-8E3CEB464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DC0A6-9DD1-84A0-DFEA-8229B8359A9D}"/>
              </a:ext>
            </a:extLst>
          </p:cNvPr>
          <p:cNvSpPr>
            <a:spLocks noGrp="1"/>
          </p:cNvSpPr>
          <p:nvPr>
            <p:ph type="title"/>
          </p:nvPr>
        </p:nvSpPr>
        <p:spPr/>
        <p:txBody>
          <a:bodyPr/>
          <a:lstStyle/>
          <a:p>
            <a:r>
              <a:rPr lang="en-US" dirty="0"/>
              <a:t>Step 6: Install common packages</a:t>
            </a:r>
          </a:p>
        </p:txBody>
      </p:sp>
      <p:sp>
        <p:nvSpPr>
          <p:cNvPr id="3" name="Content Placeholder 2">
            <a:extLst>
              <a:ext uri="{FF2B5EF4-FFF2-40B4-BE49-F238E27FC236}">
                <a16:creationId xmlns:a16="http://schemas.microsoft.com/office/drawing/2014/main" id="{4689CE1A-3883-00E4-CE17-11E174CD9FE4}"/>
              </a:ext>
            </a:extLst>
          </p:cNvPr>
          <p:cNvSpPr>
            <a:spLocks noGrp="1"/>
          </p:cNvSpPr>
          <p:nvPr>
            <p:ph idx="1"/>
          </p:nvPr>
        </p:nvSpPr>
        <p:spPr>
          <a:xfrm>
            <a:off x="838200" y="1825625"/>
            <a:ext cx="10515600" cy="1880961"/>
          </a:xfrm>
        </p:spPr>
        <p:txBody>
          <a:bodyPr>
            <a:normAutofit/>
          </a:bodyPr>
          <a:lstStyle/>
          <a:p>
            <a:pPr lvl="1"/>
            <a:r>
              <a:rPr lang="en-US" sz="1800" i="1" dirty="0">
                <a:effectLst/>
                <a:latin typeface="Aptos" panose="020B0004020202020204" pitchFamily="34" charset="0"/>
                <a:ea typeface="Aptos" panose="020B0004020202020204" pitchFamily="34" charset="0"/>
                <a:cs typeface="Times New Roman" panose="02020603050405020304" pitchFamily="18" charset="0"/>
              </a:rPr>
              <a:t>You will need to be comfortable installing certain packages. Attempt to install the following common packages using the below command</a:t>
            </a:r>
          </a:p>
          <a:p>
            <a:pPr lvl="2"/>
            <a:r>
              <a:rPr lang="en-US" dirty="0">
                <a:latin typeface="Aptos" panose="020B0004020202020204" pitchFamily="34" charset="0"/>
                <a:cs typeface="Times New Roman" panose="02020603050405020304" pitchFamily="18" charset="0"/>
              </a:rPr>
              <a:t>pip install pandas</a:t>
            </a:r>
          </a:p>
          <a:p>
            <a:pPr lvl="1"/>
            <a:r>
              <a:rPr lang="en-US" dirty="0">
                <a:latin typeface="Aptos" panose="020B0004020202020204" pitchFamily="34" charset="0"/>
                <a:cs typeface="Times New Roman" panose="02020603050405020304" pitchFamily="18" charset="0"/>
              </a:rPr>
              <a:t>Repeat for </a:t>
            </a:r>
            <a:r>
              <a:rPr lang="en-US" dirty="0" err="1">
                <a:latin typeface="Aptos" panose="020B0004020202020204" pitchFamily="34" charset="0"/>
                <a:cs typeface="Times New Roman" panose="02020603050405020304" pitchFamily="18" charset="0"/>
              </a:rPr>
              <a:t>numpy</a:t>
            </a:r>
            <a:r>
              <a:rPr lang="en-US" dirty="0">
                <a:latin typeface="Aptos" panose="020B0004020202020204" pitchFamily="34" charset="0"/>
                <a:cs typeface="Times New Roman" panose="02020603050405020304" pitchFamily="18" charset="0"/>
              </a:rPr>
              <a:t>, matplotlib, </a:t>
            </a:r>
            <a:r>
              <a:rPr lang="en-US" dirty="0" err="1">
                <a:latin typeface="Aptos" panose="020B0004020202020204" pitchFamily="34" charset="0"/>
                <a:cs typeface="Times New Roman" panose="02020603050405020304" pitchFamily="18" charset="0"/>
              </a:rPr>
              <a:t>imageio</a:t>
            </a:r>
            <a:r>
              <a:rPr lang="en-US" dirty="0">
                <a:latin typeface="Aptos" panose="020B0004020202020204" pitchFamily="34" charset="0"/>
                <a:cs typeface="Times New Roman" panose="02020603050405020304" pitchFamily="18" charset="0"/>
              </a:rPr>
              <a:t>, </a:t>
            </a:r>
            <a:r>
              <a:rPr lang="en-US" dirty="0" err="1">
                <a:latin typeface="Aptos" panose="020B0004020202020204" pitchFamily="34" charset="0"/>
                <a:cs typeface="Times New Roman" panose="02020603050405020304" pitchFamily="18" charset="0"/>
              </a:rPr>
              <a:t>mglearn</a:t>
            </a: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2C6B118C-73CF-5CAF-2936-0D4417183678}"/>
              </a:ext>
            </a:extLst>
          </p:cNvPr>
          <p:cNvPicPr>
            <a:picLocks noChangeAspect="1"/>
          </p:cNvPicPr>
          <p:nvPr/>
        </p:nvPicPr>
        <p:blipFill>
          <a:blip r:embed="rId2"/>
          <a:stretch>
            <a:fillRect/>
          </a:stretch>
        </p:blipFill>
        <p:spPr>
          <a:xfrm>
            <a:off x="1295400" y="3706586"/>
            <a:ext cx="5943600" cy="1795780"/>
          </a:xfrm>
          <a:prstGeom prst="rect">
            <a:avLst/>
          </a:prstGeom>
        </p:spPr>
      </p:pic>
    </p:spTree>
    <p:extLst>
      <p:ext uri="{BB962C8B-B14F-4D97-AF65-F5344CB8AC3E}">
        <p14:creationId xmlns:p14="http://schemas.microsoft.com/office/powerpoint/2010/main" val="2589167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56A3D-A9F3-421C-34DB-BF5CC7AF451A}"/>
              </a:ext>
            </a:extLst>
          </p:cNvPr>
          <p:cNvSpPr>
            <a:spLocks noGrp="1"/>
          </p:cNvSpPr>
          <p:nvPr>
            <p:ph type="ctrTitle"/>
          </p:nvPr>
        </p:nvSpPr>
        <p:spPr>
          <a:xfrm>
            <a:off x="3371787" y="1741337"/>
            <a:ext cx="5448730" cy="2387918"/>
          </a:xfrm>
        </p:spPr>
        <p:txBody>
          <a:bodyPr anchor="b">
            <a:normAutofit/>
          </a:bodyPr>
          <a:lstStyle/>
          <a:p>
            <a:r>
              <a:rPr lang="en-US" sz="5200">
                <a:solidFill>
                  <a:schemeClr val="tx2"/>
                </a:solidFill>
              </a:rPr>
              <a:t>Tools Overview</a:t>
            </a:r>
          </a:p>
        </p:txBody>
      </p:sp>
      <p:grpSp>
        <p:nvGrpSpPr>
          <p:cNvPr id="13" name="Group 12">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6894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958B481-9AF2-6D5F-979C-C929FFEF3619}"/>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About Yourself</a:t>
            </a:r>
          </a:p>
        </p:txBody>
      </p:sp>
      <p:graphicFrame>
        <p:nvGraphicFramePr>
          <p:cNvPr id="5" name="Content Placeholder 2">
            <a:extLst>
              <a:ext uri="{FF2B5EF4-FFF2-40B4-BE49-F238E27FC236}">
                <a16:creationId xmlns:a16="http://schemas.microsoft.com/office/drawing/2014/main" id="{7AE10681-4043-030C-0564-6BD4B2B0994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5187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042AB3-B17F-D645-D4F6-06B7480C10E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D2A78DA-8C2F-CA46-BF92-78F63A25E783}"/>
              </a:ext>
            </a:extLst>
          </p:cNvPr>
          <p:cNvSpPr>
            <a:spLocks noGrp="1"/>
          </p:cNvSpPr>
          <p:nvPr>
            <p:ph type="title"/>
          </p:nvPr>
        </p:nvSpPr>
        <p:spPr>
          <a:xfrm>
            <a:off x="1188069" y="381935"/>
            <a:ext cx="4008583" cy="5974414"/>
          </a:xfrm>
        </p:spPr>
        <p:txBody>
          <a:bodyPr anchor="ctr">
            <a:normAutofit/>
          </a:bodyPr>
          <a:lstStyle/>
          <a:p>
            <a:r>
              <a:rPr lang="en-US" sz="8000">
                <a:solidFill>
                  <a:srgbClr val="FFFFFF"/>
                </a:solidFill>
              </a:rPr>
              <a:t>Python Intro</a:t>
            </a: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8086E89D-172C-B774-FBEA-C351E0B914BC}"/>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Python Programming Language</a:t>
            </a:r>
          </a:p>
          <a:p>
            <a:pPr lvl="1"/>
            <a:r>
              <a:rPr lang="en-US" sz="2000">
                <a:solidFill>
                  <a:schemeClr val="tx1">
                    <a:alpha val="80000"/>
                  </a:schemeClr>
                </a:solidFill>
                <a:hlinkClick r:id="rId2"/>
              </a:rPr>
              <a:t>w3schools Intro</a:t>
            </a:r>
            <a:endParaRPr lang="en-US" sz="2000">
              <a:solidFill>
                <a:schemeClr val="tx1">
                  <a:alpha val="80000"/>
                </a:schemeClr>
              </a:solidFill>
            </a:endParaRPr>
          </a:p>
          <a:p>
            <a:r>
              <a:rPr lang="en-US" sz="2000">
                <a:solidFill>
                  <a:schemeClr val="tx1">
                    <a:alpha val="80000"/>
                  </a:schemeClr>
                </a:solidFill>
              </a:rPr>
              <a:t>Used for</a:t>
            </a:r>
          </a:p>
          <a:p>
            <a:pPr lvl="1"/>
            <a:r>
              <a:rPr lang="en-US" sz="2000">
                <a:solidFill>
                  <a:schemeClr val="tx1">
                    <a:alpha val="80000"/>
                  </a:schemeClr>
                </a:solidFill>
              </a:rPr>
              <a:t>Server Side Web Development</a:t>
            </a:r>
          </a:p>
          <a:p>
            <a:pPr lvl="1"/>
            <a:r>
              <a:rPr lang="en-US" sz="2000">
                <a:solidFill>
                  <a:schemeClr val="tx1">
                    <a:alpha val="80000"/>
                  </a:schemeClr>
                </a:solidFill>
              </a:rPr>
              <a:t>Mathematics</a:t>
            </a:r>
          </a:p>
          <a:p>
            <a:pPr lvl="1"/>
            <a:r>
              <a:rPr lang="en-US" sz="2000">
                <a:solidFill>
                  <a:schemeClr val="tx1">
                    <a:alpha val="80000"/>
                  </a:schemeClr>
                </a:solidFill>
              </a:rPr>
              <a:t>System Scripting and automation</a:t>
            </a:r>
          </a:p>
          <a:p>
            <a:r>
              <a:rPr lang="en-US" sz="2000">
                <a:solidFill>
                  <a:schemeClr val="tx1">
                    <a:alpha val="80000"/>
                  </a:schemeClr>
                </a:solidFill>
              </a:rPr>
              <a:t>Capabilities</a:t>
            </a:r>
          </a:p>
          <a:p>
            <a:pPr lvl="1"/>
            <a:r>
              <a:rPr lang="en-US" sz="2000">
                <a:solidFill>
                  <a:schemeClr val="tx1">
                    <a:alpha val="80000"/>
                  </a:schemeClr>
                </a:solidFill>
              </a:rPr>
              <a:t>Handling big data and complex analytics</a:t>
            </a:r>
          </a:p>
          <a:p>
            <a:pPr lvl="1"/>
            <a:r>
              <a:rPr lang="en-US" sz="2000">
                <a:solidFill>
                  <a:schemeClr val="tx1">
                    <a:alpha val="80000"/>
                  </a:schemeClr>
                </a:solidFill>
              </a:rPr>
              <a:t>Connection to databases and file modification</a:t>
            </a:r>
          </a:p>
          <a:p>
            <a:r>
              <a:rPr lang="en-US" sz="2000">
                <a:solidFill>
                  <a:schemeClr val="tx1">
                    <a:alpha val="80000"/>
                  </a:schemeClr>
                </a:solidFill>
              </a:rPr>
              <a:t>Syntax Notes</a:t>
            </a:r>
          </a:p>
          <a:p>
            <a:pPr lvl="1"/>
            <a:r>
              <a:rPr lang="en-US" sz="2000">
                <a:solidFill>
                  <a:schemeClr val="tx1">
                    <a:alpha val="80000"/>
                  </a:schemeClr>
                </a:solidFill>
              </a:rPr>
              <a:t>Indentation matters!</a:t>
            </a:r>
          </a:p>
          <a:p>
            <a:pPr lvl="1"/>
            <a:r>
              <a:rPr lang="en-US" sz="2000">
                <a:solidFill>
                  <a:schemeClr val="tx1">
                    <a:alpha val="80000"/>
                  </a:schemeClr>
                </a:solidFill>
              </a:rPr>
              <a:t>Designed for readability</a:t>
            </a:r>
          </a:p>
          <a:p>
            <a:pPr lvl="1"/>
            <a:r>
              <a:rPr lang="en-US" sz="2000">
                <a:solidFill>
                  <a:schemeClr val="tx1">
                    <a:alpha val="80000"/>
                  </a:schemeClr>
                </a:solidFill>
              </a:rPr>
              <a:t>No semicolons – new lines complete a command</a:t>
            </a:r>
          </a:p>
          <a:p>
            <a:endParaRPr lang="en-US" sz="2000">
              <a:solidFill>
                <a:schemeClr val="tx1">
                  <a:alpha val="80000"/>
                </a:schemeClr>
              </a:solidFill>
            </a:endParaRPr>
          </a:p>
          <a:p>
            <a:pPr lvl="1"/>
            <a:endParaRPr lang="en-US" sz="2000">
              <a:solidFill>
                <a:schemeClr val="tx1">
                  <a:alpha val="80000"/>
                </a:schemeClr>
              </a:solidFill>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61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DE3DEC8-E677-1860-59A6-8E639538B95A}"/>
              </a:ext>
            </a:extLst>
          </p:cNvPr>
          <p:cNvSpPr>
            <a:spLocks noGrp="1"/>
          </p:cNvSpPr>
          <p:nvPr>
            <p:ph type="title"/>
          </p:nvPr>
        </p:nvSpPr>
        <p:spPr>
          <a:xfrm>
            <a:off x="1188069" y="381935"/>
            <a:ext cx="4008583" cy="5974414"/>
          </a:xfrm>
        </p:spPr>
        <p:txBody>
          <a:bodyPr anchor="ctr">
            <a:normAutofit/>
          </a:bodyPr>
          <a:lstStyle/>
          <a:p>
            <a:r>
              <a:rPr lang="en-US" sz="7400">
                <a:solidFill>
                  <a:srgbClr val="FFFFFF"/>
                </a:solidFill>
              </a:rPr>
              <a:t>Jupyter Notebook</a:t>
            </a: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51C35E7D-9068-8B35-9194-09C8202F8F95}"/>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hlinkClick r:id="rId3"/>
              </a:rPr>
              <a:t>How to Use Jupyter Notebook in 2024: A Beginner’s Tutorial</a:t>
            </a:r>
            <a:endParaRPr lang="en-US" sz="2000">
              <a:solidFill>
                <a:schemeClr val="tx1">
                  <a:alpha val="80000"/>
                </a:schemeClr>
              </a:solidFill>
            </a:endParaRPr>
          </a:p>
          <a:p>
            <a:r>
              <a:rPr lang="en-US" sz="2000">
                <a:solidFill>
                  <a:schemeClr val="tx1">
                    <a:alpha val="80000"/>
                  </a:schemeClr>
                </a:solidFill>
              </a:rPr>
              <a:t>Web-based IDE that blends the code and the output</a:t>
            </a:r>
          </a:p>
          <a:p>
            <a:r>
              <a:rPr lang="en-US" sz="2000">
                <a:solidFill>
                  <a:schemeClr val="tx1">
                    <a:alpha val="80000"/>
                  </a:schemeClr>
                </a:solidFill>
              </a:rPr>
              <a:t>Code is placed in a window, and the results are printed immediately, which is essential for data exploration, testing, and sharing of insights</a:t>
            </a:r>
          </a:p>
          <a:p>
            <a:endParaRPr lang="en-US" sz="2000">
              <a:solidFill>
                <a:schemeClr val="tx1">
                  <a:alpha val="80000"/>
                </a:schemeClr>
              </a:solidFill>
            </a:endParaRPr>
          </a:p>
          <a:p>
            <a:endParaRPr lang="en-US" sz="2000">
              <a:solidFill>
                <a:schemeClr val="tx1">
                  <a:alpha val="80000"/>
                </a:schemeClr>
              </a:solidFill>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78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A7E9-EF09-456D-0D47-E288C1FA2844}"/>
              </a:ext>
            </a:extLst>
          </p:cNvPr>
          <p:cNvSpPr>
            <a:spLocks noGrp="1"/>
          </p:cNvSpPr>
          <p:nvPr>
            <p:ph type="title"/>
          </p:nvPr>
        </p:nvSpPr>
        <p:spPr/>
        <p:txBody>
          <a:bodyPr/>
          <a:lstStyle/>
          <a:p>
            <a:r>
              <a:rPr lang="en-US" dirty="0"/>
              <a:t>Create a new </a:t>
            </a:r>
            <a:r>
              <a:rPr lang="en-US" dirty="0" err="1"/>
              <a:t>Jupyter</a:t>
            </a:r>
            <a:r>
              <a:rPr lang="en-US" dirty="0"/>
              <a:t> Notebook</a:t>
            </a:r>
          </a:p>
        </p:txBody>
      </p:sp>
      <p:sp>
        <p:nvSpPr>
          <p:cNvPr id="3" name="Content Placeholder 2">
            <a:extLst>
              <a:ext uri="{FF2B5EF4-FFF2-40B4-BE49-F238E27FC236}">
                <a16:creationId xmlns:a16="http://schemas.microsoft.com/office/drawing/2014/main" id="{FD0C8BD6-9B66-3900-202A-FE8576A797F9}"/>
              </a:ext>
            </a:extLst>
          </p:cNvPr>
          <p:cNvSpPr>
            <a:spLocks noGrp="1"/>
          </p:cNvSpPr>
          <p:nvPr>
            <p:ph idx="1"/>
          </p:nvPr>
        </p:nvSpPr>
        <p:spPr/>
        <p:txBody>
          <a:bodyPr/>
          <a:lstStyle/>
          <a:p>
            <a:pPr marL="514350" indent="-514350">
              <a:buAutoNum type="arabicPeriod"/>
            </a:pPr>
            <a:r>
              <a:rPr lang="en-US" dirty="0"/>
              <a:t>Select the directory you want to save the file in</a:t>
            </a:r>
          </a:p>
          <a:p>
            <a:pPr marL="514350" indent="-514350">
              <a:buAutoNum type="arabicPeriod"/>
            </a:pPr>
            <a:r>
              <a:rPr lang="en-US" dirty="0"/>
              <a:t>Click New &gt; Python 3 (</a:t>
            </a:r>
            <a:r>
              <a:rPr lang="en-US" dirty="0" err="1"/>
              <a:t>ipbykernel</a:t>
            </a:r>
            <a:r>
              <a:rPr lang="en-US" dirty="0"/>
              <a:t>)</a:t>
            </a:r>
          </a:p>
          <a:p>
            <a:pPr marL="514350" indent="-514350">
              <a:buAutoNum type="arabicPeriod"/>
            </a:pPr>
            <a:r>
              <a:rPr lang="en-US" dirty="0"/>
              <a:t>Click ‘Untitled’ at the top, give the file a name, and save it</a:t>
            </a:r>
          </a:p>
          <a:p>
            <a:pPr marL="514350" indent="-514350">
              <a:buAutoNum type="arabicPeriod"/>
            </a:pPr>
            <a:endParaRPr lang="en-US" dirty="0"/>
          </a:p>
        </p:txBody>
      </p:sp>
      <p:pic>
        <p:nvPicPr>
          <p:cNvPr id="6" name="Picture 5">
            <a:extLst>
              <a:ext uri="{FF2B5EF4-FFF2-40B4-BE49-F238E27FC236}">
                <a16:creationId xmlns:a16="http://schemas.microsoft.com/office/drawing/2014/main" id="{CF2E39A2-91EC-D524-34A7-8F609B2CD340}"/>
              </a:ext>
            </a:extLst>
          </p:cNvPr>
          <p:cNvPicPr>
            <a:picLocks noChangeAspect="1"/>
          </p:cNvPicPr>
          <p:nvPr/>
        </p:nvPicPr>
        <p:blipFill>
          <a:blip r:embed="rId2"/>
          <a:stretch>
            <a:fillRect/>
          </a:stretch>
        </p:blipFill>
        <p:spPr>
          <a:xfrm>
            <a:off x="1613899" y="3706586"/>
            <a:ext cx="3666787" cy="2955822"/>
          </a:xfrm>
          <a:prstGeom prst="rect">
            <a:avLst/>
          </a:prstGeom>
        </p:spPr>
      </p:pic>
    </p:spTree>
    <p:extLst>
      <p:ext uri="{BB962C8B-B14F-4D97-AF65-F5344CB8AC3E}">
        <p14:creationId xmlns:p14="http://schemas.microsoft.com/office/powerpoint/2010/main" val="3132892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336B-4006-915E-2A0E-22A19A10F411}"/>
              </a:ext>
            </a:extLst>
          </p:cNvPr>
          <p:cNvSpPr>
            <a:spLocks noGrp="1"/>
          </p:cNvSpPr>
          <p:nvPr>
            <p:ph type="title"/>
          </p:nvPr>
        </p:nvSpPr>
        <p:spPr>
          <a:xfrm>
            <a:off x="1008184" y="174032"/>
            <a:ext cx="10175631" cy="1111843"/>
          </a:xfrm>
        </p:spPr>
        <p:txBody>
          <a:bodyPr anchor="ctr">
            <a:normAutofit/>
          </a:bodyPr>
          <a:lstStyle/>
          <a:p>
            <a:r>
              <a:rPr lang="en-US" sz="4000" dirty="0"/>
              <a:t>Notebook Interface</a:t>
            </a:r>
          </a:p>
        </p:txBody>
      </p:sp>
      <p:sp>
        <p:nvSpPr>
          <p:cNvPr id="3" name="Content Placeholder 2">
            <a:extLst>
              <a:ext uri="{FF2B5EF4-FFF2-40B4-BE49-F238E27FC236}">
                <a16:creationId xmlns:a16="http://schemas.microsoft.com/office/drawing/2014/main" id="{A01887FE-C4D6-4817-AEC5-C9AE20BEB72C}"/>
              </a:ext>
            </a:extLst>
          </p:cNvPr>
          <p:cNvSpPr>
            <a:spLocks noGrp="1"/>
          </p:cNvSpPr>
          <p:nvPr>
            <p:ph idx="1"/>
          </p:nvPr>
        </p:nvSpPr>
        <p:spPr>
          <a:xfrm>
            <a:off x="668221" y="1459906"/>
            <a:ext cx="11186322" cy="3063108"/>
          </a:xfrm>
        </p:spPr>
        <p:txBody>
          <a:bodyPr anchor="ctr">
            <a:normAutofit/>
          </a:bodyPr>
          <a:lstStyle/>
          <a:p>
            <a:r>
              <a:rPr lang="en-US" dirty="0"/>
              <a:t>Two terms in the Menu Bar to know: Cell and Kernel</a:t>
            </a:r>
          </a:p>
          <a:p>
            <a:pPr lvl="1"/>
            <a:r>
              <a:rPr lang="en-US" sz="2000" dirty="0"/>
              <a:t>Cell: block or section where you write your code or text. The code you write will be executed. Cells help organize work in your workbook</a:t>
            </a:r>
          </a:p>
          <a:p>
            <a:pPr lvl="1"/>
            <a:r>
              <a:rPr lang="en-US" sz="2000" dirty="0"/>
              <a:t>Kernel: computational engine that runs your code. When you write the code in the cell, it processes it and returns the results.</a:t>
            </a:r>
          </a:p>
          <a:p>
            <a:r>
              <a:rPr lang="en-US" sz="3200" dirty="0"/>
              <a:t>To run the code you can either click into the cell and hit run, or click ctrl + enter</a:t>
            </a:r>
          </a:p>
        </p:txBody>
      </p:sp>
      <p:pic>
        <p:nvPicPr>
          <p:cNvPr id="2050" name="Picture 2" descr="JNew Jupyter Notebook">
            <a:extLst>
              <a:ext uri="{FF2B5EF4-FFF2-40B4-BE49-F238E27FC236}">
                <a16:creationId xmlns:a16="http://schemas.microsoft.com/office/drawing/2014/main" id="{379E0AF6-B7C0-2AA6-598C-FA52B67063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8220" y="4717452"/>
            <a:ext cx="10515595" cy="149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15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A606-8460-2604-7D6F-63355D599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DF4C1-9135-970F-4006-C34922B7CEB0}"/>
              </a:ext>
            </a:extLst>
          </p:cNvPr>
          <p:cNvSpPr>
            <a:spLocks noGrp="1"/>
          </p:cNvSpPr>
          <p:nvPr>
            <p:ph type="title"/>
          </p:nvPr>
        </p:nvSpPr>
        <p:spPr>
          <a:xfrm>
            <a:off x="1115568" y="548640"/>
            <a:ext cx="10168128" cy="1179576"/>
          </a:xfrm>
        </p:spPr>
        <p:txBody>
          <a:bodyPr>
            <a:normAutofit/>
          </a:bodyPr>
          <a:lstStyle/>
          <a:p>
            <a:r>
              <a:rPr lang="en-US" sz="4000" dirty="0"/>
              <a:t>Package: Scikit-learn</a:t>
            </a:r>
          </a:p>
        </p:txBody>
      </p:sp>
      <p:sp>
        <p:nvSpPr>
          <p:cNvPr id="3" name="Content Placeholder 2">
            <a:extLst>
              <a:ext uri="{FF2B5EF4-FFF2-40B4-BE49-F238E27FC236}">
                <a16:creationId xmlns:a16="http://schemas.microsoft.com/office/drawing/2014/main" id="{58272184-B7A8-F7C9-CA32-1FB8E4D6FA12}"/>
              </a:ext>
            </a:extLst>
          </p:cNvPr>
          <p:cNvSpPr>
            <a:spLocks noGrp="1"/>
          </p:cNvSpPr>
          <p:nvPr>
            <p:ph idx="1"/>
          </p:nvPr>
        </p:nvSpPr>
        <p:spPr>
          <a:xfrm>
            <a:off x="1115568" y="2481943"/>
            <a:ext cx="10168128" cy="3695020"/>
          </a:xfrm>
        </p:spPr>
        <p:txBody>
          <a:bodyPr>
            <a:normAutofit/>
          </a:bodyPr>
          <a:lstStyle/>
          <a:p>
            <a:r>
              <a:rPr lang="en-US" sz="2200" dirty="0">
                <a:hlinkClick r:id="rId2"/>
              </a:rPr>
              <a:t>Getting Started — scikit-learn 1.6.0 documentation</a:t>
            </a:r>
            <a:endParaRPr lang="en-US" sz="2200" dirty="0"/>
          </a:p>
          <a:p>
            <a:r>
              <a:rPr lang="en-US" sz="2200" dirty="0"/>
              <a:t>Open Source Machine Learning Library</a:t>
            </a:r>
          </a:p>
          <a:p>
            <a:r>
              <a:rPr lang="en-US" sz="2200" dirty="0"/>
              <a:t>Supports Supervised and Unsupervised Learning</a:t>
            </a:r>
          </a:p>
          <a:p>
            <a:r>
              <a:rPr lang="en-US" sz="2200" dirty="0"/>
              <a:t>Included Tools</a:t>
            </a:r>
          </a:p>
          <a:p>
            <a:pPr lvl="1"/>
            <a:r>
              <a:rPr lang="en-US" sz="2200" dirty="0"/>
              <a:t>Model Fitting</a:t>
            </a:r>
          </a:p>
          <a:p>
            <a:pPr lvl="1"/>
            <a:r>
              <a:rPr lang="en-US" sz="2200" dirty="0"/>
              <a:t>Data Preprocessing</a:t>
            </a:r>
          </a:p>
          <a:p>
            <a:pPr lvl="1"/>
            <a:r>
              <a:rPr lang="en-US" sz="2200" dirty="0"/>
              <a:t>Model selection</a:t>
            </a:r>
          </a:p>
          <a:p>
            <a:pPr lvl="1"/>
            <a:r>
              <a:rPr lang="en-US" sz="2200" dirty="0"/>
              <a:t>Model Evaluation</a:t>
            </a:r>
          </a:p>
        </p:txBody>
      </p:sp>
    </p:spTree>
    <p:extLst>
      <p:ext uri="{BB962C8B-B14F-4D97-AF65-F5344CB8AC3E}">
        <p14:creationId xmlns:p14="http://schemas.microsoft.com/office/powerpoint/2010/main" val="1296630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D640-F9BD-ED55-4A1F-838C43418228}"/>
              </a:ext>
            </a:extLst>
          </p:cNvPr>
          <p:cNvSpPr>
            <a:spLocks noGrp="1"/>
          </p:cNvSpPr>
          <p:nvPr>
            <p:ph type="title"/>
          </p:nvPr>
        </p:nvSpPr>
        <p:spPr/>
        <p:txBody>
          <a:bodyPr/>
          <a:lstStyle/>
          <a:p>
            <a:r>
              <a:rPr lang="en-US" dirty="0"/>
              <a:t>We need to walk before we run!</a:t>
            </a:r>
          </a:p>
        </p:txBody>
      </p:sp>
      <p:sp>
        <p:nvSpPr>
          <p:cNvPr id="3" name="Content Placeholder 2">
            <a:extLst>
              <a:ext uri="{FF2B5EF4-FFF2-40B4-BE49-F238E27FC236}">
                <a16:creationId xmlns:a16="http://schemas.microsoft.com/office/drawing/2014/main" id="{56C7851A-719D-C76E-BA72-F66F01F3EB18}"/>
              </a:ext>
            </a:extLst>
          </p:cNvPr>
          <p:cNvSpPr>
            <a:spLocks noGrp="1"/>
          </p:cNvSpPr>
          <p:nvPr>
            <p:ph idx="1"/>
          </p:nvPr>
        </p:nvSpPr>
        <p:spPr/>
        <p:txBody>
          <a:bodyPr/>
          <a:lstStyle/>
          <a:p>
            <a:r>
              <a:rPr lang="en-US" dirty="0"/>
              <a:t>Python basics</a:t>
            </a:r>
          </a:p>
        </p:txBody>
      </p:sp>
    </p:spTree>
    <p:extLst>
      <p:ext uri="{BB962C8B-B14F-4D97-AF65-F5344CB8AC3E}">
        <p14:creationId xmlns:p14="http://schemas.microsoft.com/office/powerpoint/2010/main" val="3151431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12FAB4-646E-30A9-E70D-177BBA5D29C0}"/>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68DAD-63F9-AFCD-88FF-CCAB09A78F6A}"/>
              </a:ext>
            </a:extLst>
          </p:cNvPr>
          <p:cNvSpPr>
            <a:spLocks noGrp="1"/>
          </p:cNvSpPr>
          <p:nvPr>
            <p:ph type="ctrTitle"/>
          </p:nvPr>
        </p:nvSpPr>
        <p:spPr>
          <a:xfrm>
            <a:off x="1113810" y="2960716"/>
            <a:ext cx="4036334" cy="2387600"/>
          </a:xfrm>
        </p:spPr>
        <p:txBody>
          <a:bodyPr anchor="t">
            <a:normAutofit/>
          </a:bodyPr>
          <a:lstStyle/>
          <a:p>
            <a:pPr algn="l"/>
            <a:r>
              <a:rPr lang="en-US" sz="5400"/>
              <a:t>Classification</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ackages">
            <a:extLst>
              <a:ext uri="{FF2B5EF4-FFF2-40B4-BE49-F238E27FC236}">
                <a16:creationId xmlns:a16="http://schemas.microsoft.com/office/drawing/2014/main" id="{499759D9-EDAF-1B1B-25AD-62C3307EADE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5922492" y="1847045"/>
            <a:ext cx="5536001" cy="3105156"/>
          </a:xfrm>
          <a:prstGeom prst="rect">
            <a:avLst/>
          </a:prstGeom>
        </p:spPr>
      </p:pic>
    </p:spTree>
    <p:extLst>
      <p:ext uri="{BB962C8B-B14F-4D97-AF65-F5344CB8AC3E}">
        <p14:creationId xmlns:p14="http://schemas.microsoft.com/office/powerpoint/2010/main" val="1239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100EFC-AB32-0E6F-F418-0029257A5314}"/>
              </a:ext>
            </a:extLst>
          </p:cNvPr>
          <p:cNvSpPr>
            <a:spLocks noGrp="1"/>
          </p:cNvSpPr>
          <p:nvPr>
            <p:ph type="title"/>
          </p:nvPr>
        </p:nvSpPr>
        <p:spPr>
          <a:xfrm>
            <a:off x="1115568" y="548640"/>
            <a:ext cx="10168128" cy="1179576"/>
          </a:xfrm>
        </p:spPr>
        <p:txBody>
          <a:bodyPr>
            <a:normAutofit/>
          </a:bodyPr>
          <a:lstStyle/>
          <a:p>
            <a:r>
              <a:rPr lang="en-US" sz="4000"/>
              <a:t>Classification Definition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8A77C67-665C-6FE4-B78F-B7F78A3CF88E}"/>
              </a:ext>
            </a:extLst>
          </p:cNvPr>
          <p:cNvSpPr>
            <a:spLocks noGrp="1"/>
          </p:cNvSpPr>
          <p:nvPr>
            <p:ph idx="1"/>
          </p:nvPr>
        </p:nvSpPr>
        <p:spPr>
          <a:xfrm>
            <a:off x="1115568" y="2481943"/>
            <a:ext cx="10168128" cy="3695020"/>
          </a:xfrm>
        </p:spPr>
        <p:txBody>
          <a:bodyPr>
            <a:normAutofit/>
          </a:bodyPr>
          <a:lstStyle/>
          <a:p>
            <a:r>
              <a:rPr lang="en-US" sz="2200" dirty="0"/>
              <a:t>Task of “classifying things” into categories.</a:t>
            </a:r>
          </a:p>
          <a:p>
            <a:r>
              <a:rPr lang="en-US" sz="2200" dirty="0"/>
              <a:t>Classification is part of “Supervised Machine Learning”</a:t>
            </a:r>
          </a:p>
          <a:p>
            <a:pPr lvl="1"/>
            <a:r>
              <a:rPr lang="en-US" sz="2200" dirty="0"/>
              <a:t>Provide data with an input, and an output</a:t>
            </a:r>
          </a:p>
          <a:p>
            <a:pPr lvl="2"/>
            <a:r>
              <a:rPr lang="en-US" sz="2200" dirty="0"/>
              <a:t>For example: These flowers have x measurements, and they are classified as a y species of that flower.</a:t>
            </a:r>
          </a:p>
          <a:p>
            <a:pPr lvl="1"/>
            <a:r>
              <a:rPr lang="en-US" sz="2200" dirty="0"/>
              <a:t>Machine learning algorithm is trained on this labeled dataset to predict the class or category of new, unseen data</a:t>
            </a:r>
          </a:p>
          <a:p>
            <a:pPr lvl="2"/>
            <a:r>
              <a:rPr lang="en-US" sz="2200" dirty="0"/>
              <a:t>Y = f(x)</a:t>
            </a:r>
          </a:p>
          <a:p>
            <a:pPr lvl="1"/>
            <a:r>
              <a:rPr lang="en-US" sz="2200" dirty="0"/>
              <a:t>The goal is to create a classification </a:t>
            </a:r>
            <a:r>
              <a:rPr lang="en-US" sz="2200" b="1" dirty="0"/>
              <a:t>model</a:t>
            </a:r>
            <a:r>
              <a:rPr lang="en-US" sz="2200" dirty="0"/>
              <a:t> that can make future predictions</a:t>
            </a:r>
          </a:p>
          <a:p>
            <a:pPr lvl="1"/>
            <a:endParaRPr lang="en-US" sz="2200" dirty="0"/>
          </a:p>
          <a:p>
            <a:pPr lvl="2"/>
            <a:endParaRPr lang="en-US" sz="2200" dirty="0"/>
          </a:p>
        </p:txBody>
      </p:sp>
    </p:spTree>
    <p:extLst>
      <p:ext uri="{BB962C8B-B14F-4D97-AF65-F5344CB8AC3E}">
        <p14:creationId xmlns:p14="http://schemas.microsoft.com/office/powerpoint/2010/main" val="2212167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B8CEB1-5ADB-9AFC-434F-029191A8EE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C94D6F-5610-BD7B-05B1-A1D0D5A9FF13}"/>
              </a:ext>
            </a:extLst>
          </p:cNvPr>
          <p:cNvSpPr>
            <a:spLocks noGrp="1"/>
          </p:cNvSpPr>
          <p:nvPr>
            <p:ph type="title"/>
          </p:nvPr>
        </p:nvSpPr>
        <p:spPr>
          <a:xfrm>
            <a:off x="1115568" y="548640"/>
            <a:ext cx="10168128" cy="1179576"/>
          </a:xfrm>
        </p:spPr>
        <p:txBody>
          <a:bodyPr>
            <a:normAutofit/>
          </a:bodyPr>
          <a:lstStyle/>
          <a:p>
            <a:r>
              <a:rPr lang="en-US" sz="4000"/>
              <a:t>Classification Types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A4BFDAC-D015-5426-F6E4-2857E5DD4DD0}"/>
              </a:ext>
            </a:extLst>
          </p:cNvPr>
          <p:cNvSpPr>
            <a:spLocks noGrp="1"/>
          </p:cNvSpPr>
          <p:nvPr>
            <p:ph idx="1"/>
          </p:nvPr>
        </p:nvSpPr>
        <p:spPr>
          <a:xfrm>
            <a:off x="1115568" y="2481943"/>
            <a:ext cx="10168128" cy="3695020"/>
          </a:xfrm>
        </p:spPr>
        <p:txBody>
          <a:bodyPr>
            <a:normAutofit/>
          </a:bodyPr>
          <a:lstStyle/>
          <a:p>
            <a:r>
              <a:rPr lang="en-US" sz="2200" dirty="0"/>
              <a:t>Two main types of classification in ML</a:t>
            </a:r>
          </a:p>
          <a:p>
            <a:pPr lvl="1"/>
            <a:r>
              <a:rPr lang="en-US" sz="2200" dirty="0"/>
              <a:t>Binary Classification</a:t>
            </a:r>
          </a:p>
          <a:p>
            <a:pPr lvl="1"/>
            <a:r>
              <a:rPr lang="en-US" sz="2200" dirty="0"/>
              <a:t>Multi-class Classification</a:t>
            </a:r>
          </a:p>
        </p:txBody>
      </p:sp>
    </p:spTree>
    <p:extLst>
      <p:ext uri="{BB962C8B-B14F-4D97-AF65-F5344CB8AC3E}">
        <p14:creationId xmlns:p14="http://schemas.microsoft.com/office/powerpoint/2010/main" val="2758090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9FE59F-DE7C-E687-1198-774E750E92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A6F517-9BB0-D288-3C3C-51EFF7A15F2A}"/>
              </a:ext>
            </a:extLst>
          </p:cNvPr>
          <p:cNvSpPr>
            <a:spLocks noGrp="1"/>
          </p:cNvSpPr>
          <p:nvPr>
            <p:ph type="title"/>
          </p:nvPr>
        </p:nvSpPr>
        <p:spPr>
          <a:xfrm>
            <a:off x="1115568" y="548640"/>
            <a:ext cx="10168128" cy="1179576"/>
          </a:xfrm>
        </p:spPr>
        <p:txBody>
          <a:bodyPr>
            <a:normAutofit/>
          </a:bodyPr>
          <a:lstStyle/>
          <a:p>
            <a:r>
              <a:rPr lang="en-US" sz="4000"/>
              <a:t>Binary Classification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AE45198-3EA3-4F14-7FEF-79CC8534CFBB}"/>
              </a:ext>
            </a:extLst>
          </p:cNvPr>
          <p:cNvSpPr>
            <a:spLocks noGrp="1"/>
          </p:cNvSpPr>
          <p:nvPr>
            <p:ph idx="1"/>
          </p:nvPr>
        </p:nvSpPr>
        <p:spPr>
          <a:xfrm>
            <a:off x="1115568" y="2481943"/>
            <a:ext cx="10168128" cy="3695020"/>
          </a:xfrm>
        </p:spPr>
        <p:txBody>
          <a:bodyPr>
            <a:normAutofit/>
          </a:bodyPr>
          <a:lstStyle/>
          <a:p>
            <a:r>
              <a:rPr lang="en-US" sz="1700" dirty="0"/>
              <a:t>Categorizing data into two distinct classes or outcomes</a:t>
            </a:r>
          </a:p>
          <a:p>
            <a:pPr lvl="1"/>
            <a:r>
              <a:rPr lang="en-US" sz="1700" dirty="0"/>
              <a:t>Yes/No, True/False, Positive/Negative</a:t>
            </a:r>
          </a:p>
          <a:p>
            <a:r>
              <a:rPr lang="en-US" sz="1700" dirty="0"/>
              <a:t>Examples:</a:t>
            </a:r>
          </a:p>
          <a:p>
            <a:pPr lvl="1"/>
            <a:r>
              <a:rPr lang="en-US" sz="1700" dirty="0"/>
              <a:t>Spam Detection</a:t>
            </a:r>
          </a:p>
          <a:p>
            <a:pPr lvl="1"/>
            <a:r>
              <a:rPr lang="en-US" sz="1700" dirty="0"/>
              <a:t>Medical Diagnosis</a:t>
            </a:r>
          </a:p>
          <a:p>
            <a:pPr lvl="1"/>
            <a:r>
              <a:rPr lang="en-US" sz="1700" dirty="0"/>
              <a:t>Sentiment Analysis</a:t>
            </a:r>
          </a:p>
          <a:p>
            <a:r>
              <a:rPr lang="en-US" sz="1700" dirty="0"/>
              <a:t>Common Algorithms</a:t>
            </a:r>
          </a:p>
          <a:p>
            <a:pPr lvl="1"/>
            <a:r>
              <a:rPr lang="en-US" sz="1700" dirty="0"/>
              <a:t>Logistic Regression</a:t>
            </a:r>
          </a:p>
          <a:p>
            <a:pPr lvl="1"/>
            <a:r>
              <a:rPr lang="en-US" sz="1700" dirty="0"/>
              <a:t>Support Vector Machines</a:t>
            </a:r>
          </a:p>
          <a:p>
            <a:pPr lvl="1"/>
            <a:r>
              <a:rPr lang="en-US" sz="1700" dirty="0"/>
              <a:t>Naïve Bayes</a:t>
            </a:r>
          </a:p>
          <a:p>
            <a:pPr lvl="1"/>
            <a:r>
              <a:rPr lang="en-US" sz="1700" dirty="0"/>
              <a:t>Neural Networks</a:t>
            </a:r>
          </a:p>
        </p:txBody>
      </p:sp>
    </p:spTree>
    <p:extLst>
      <p:ext uri="{BB962C8B-B14F-4D97-AF65-F5344CB8AC3E}">
        <p14:creationId xmlns:p14="http://schemas.microsoft.com/office/powerpoint/2010/main" val="205015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4272-9E0F-64F4-6CB7-06DB333FB8F3}"/>
              </a:ext>
            </a:extLst>
          </p:cNvPr>
          <p:cNvSpPr>
            <a:spLocks noGrp="1"/>
          </p:cNvSpPr>
          <p:nvPr>
            <p:ph type="title"/>
          </p:nvPr>
        </p:nvSpPr>
        <p:spPr/>
        <p:txBody>
          <a:bodyPr/>
          <a:lstStyle/>
          <a:p>
            <a:r>
              <a:rPr lang="en-US" dirty="0"/>
              <a:t>First Session</a:t>
            </a:r>
          </a:p>
        </p:txBody>
      </p:sp>
      <p:sp>
        <p:nvSpPr>
          <p:cNvPr id="3" name="Content Placeholder 2">
            <a:extLst>
              <a:ext uri="{FF2B5EF4-FFF2-40B4-BE49-F238E27FC236}">
                <a16:creationId xmlns:a16="http://schemas.microsoft.com/office/drawing/2014/main" id="{8E79F4FB-1476-9E4C-AC46-971154FDE723}"/>
              </a:ext>
            </a:extLst>
          </p:cNvPr>
          <p:cNvSpPr>
            <a:spLocks noGrp="1"/>
          </p:cNvSpPr>
          <p:nvPr>
            <p:ph idx="1"/>
          </p:nvPr>
        </p:nvSpPr>
        <p:spPr/>
        <p:txBody>
          <a:bodyPr>
            <a:normAutofit fontScale="92500" lnSpcReduction="20000"/>
          </a:bodyPr>
          <a:lstStyle/>
          <a:p>
            <a:r>
              <a:rPr lang="en-US" dirty="0"/>
              <a:t>Data Analytics vs Data Science</a:t>
            </a:r>
          </a:p>
          <a:p>
            <a:r>
              <a:rPr lang="en-US" dirty="0"/>
              <a:t>Machine Learning and AI</a:t>
            </a:r>
          </a:p>
          <a:p>
            <a:r>
              <a:rPr lang="en-US" dirty="0"/>
              <a:t>AI in Everyday Technology</a:t>
            </a:r>
          </a:p>
          <a:p>
            <a:r>
              <a:rPr lang="en-US" dirty="0"/>
              <a:t>AI in Business</a:t>
            </a:r>
          </a:p>
          <a:p>
            <a:r>
              <a:rPr lang="en-US" dirty="0"/>
              <a:t>Ethical Considerations – Discussion</a:t>
            </a:r>
          </a:p>
          <a:p>
            <a:r>
              <a:rPr lang="en-US" dirty="0"/>
              <a:t>Setting up Machine Learning Environment</a:t>
            </a:r>
          </a:p>
          <a:p>
            <a:r>
              <a:rPr lang="en-US" dirty="0"/>
              <a:t>Theory and Practice</a:t>
            </a:r>
          </a:p>
          <a:p>
            <a:pPr lvl="1"/>
            <a:r>
              <a:rPr lang="en-US" i="1" dirty="0"/>
              <a:t>Classification</a:t>
            </a:r>
          </a:p>
          <a:p>
            <a:pPr lvl="1"/>
            <a:r>
              <a:rPr lang="en-US" i="1" dirty="0"/>
              <a:t>Decision Trees</a:t>
            </a:r>
          </a:p>
          <a:p>
            <a:pPr lvl="1"/>
            <a:r>
              <a:rPr lang="en-US" i="1" dirty="0"/>
              <a:t>Nearest Neighbors Algorithm</a:t>
            </a:r>
          </a:p>
          <a:p>
            <a:pPr lvl="1"/>
            <a:r>
              <a:rPr lang="en-US" i="1" dirty="0"/>
              <a:t>Famous Iris Data Set</a:t>
            </a:r>
          </a:p>
          <a:p>
            <a:endParaRPr lang="en-US" dirty="0"/>
          </a:p>
        </p:txBody>
      </p:sp>
    </p:spTree>
    <p:extLst>
      <p:ext uri="{BB962C8B-B14F-4D97-AF65-F5344CB8AC3E}">
        <p14:creationId xmlns:p14="http://schemas.microsoft.com/office/powerpoint/2010/main" val="1942409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E4AA36-6197-1AEF-2FEC-F48FF5F2D20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9626F-80E8-3706-0F3C-D524AA0A8C19}"/>
              </a:ext>
            </a:extLst>
          </p:cNvPr>
          <p:cNvSpPr>
            <a:spLocks noGrp="1"/>
          </p:cNvSpPr>
          <p:nvPr>
            <p:ph type="title"/>
          </p:nvPr>
        </p:nvSpPr>
        <p:spPr>
          <a:xfrm>
            <a:off x="793662" y="386930"/>
            <a:ext cx="10066122" cy="1298448"/>
          </a:xfrm>
        </p:spPr>
        <p:txBody>
          <a:bodyPr anchor="b">
            <a:normAutofit/>
          </a:bodyPr>
          <a:lstStyle/>
          <a:p>
            <a:r>
              <a:rPr lang="en-US" sz="4800" dirty="0"/>
              <a:t>Multi-Class Classification</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6DB80C-6B45-7186-733A-6E1BEF133362}"/>
              </a:ext>
            </a:extLst>
          </p:cNvPr>
          <p:cNvSpPr>
            <a:spLocks noGrp="1"/>
          </p:cNvSpPr>
          <p:nvPr>
            <p:ph idx="1"/>
          </p:nvPr>
        </p:nvSpPr>
        <p:spPr>
          <a:xfrm>
            <a:off x="793661" y="2599509"/>
            <a:ext cx="4530898" cy="3639450"/>
          </a:xfrm>
        </p:spPr>
        <p:txBody>
          <a:bodyPr anchor="ctr">
            <a:normAutofit/>
          </a:bodyPr>
          <a:lstStyle/>
          <a:p>
            <a:r>
              <a:rPr lang="en-US" sz="1700" dirty="0"/>
              <a:t>Categorizing data into three or more distinct classes. Each data point can only belong to one category.</a:t>
            </a:r>
          </a:p>
          <a:p>
            <a:r>
              <a:rPr lang="en-US" sz="1700" dirty="0"/>
              <a:t>Examples:</a:t>
            </a:r>
          </a:p>
          <a:p>
            <a:pPr lvl="1"/>
            <a:r>
              <a:rPr lang="en-US" sz="1700" dirty="0"/>
              <a:t>Image recognition</a:t>
            </a:r>
          </a:p>
          <a:p>
            <a:pPr lvl="1"/>
            <a:r>
              <a:rPr lang="en-US" sz="1700" dirty="0"/>
              <a:t>Handwritten Digit Recognition</a:t>
            </a:r>
          </a:p>
          <a:p>
            <a:pPr lvl="1"/>
            <a:r>
              <a:rPr lang="en-US" sz="1700" dirty="0"/>
              <a:t>Product Categorization</a:t>
            </a:r>
          </a:p>
          <a:p>
            <a:r>
              <a:rPr lang="en-US" sz="1700" dirty="0"/>
              <a:t>Common Algorithms for Multi-Class Classification</a:t>
            </a:r>
          </a:p>
          <a:p>
            <a:pPr lvl="1"/>
            <a:r>
              <a:rPr lang="en-US" sz="1700" dirty="0"/>
              <a:t>Decision Trees (e.g., Random Forests)</a:t>
            </a:r>
          </a:p>
          <a:p>
            <a:pPr lvl="1"/>
            <a:r>
              <a:rPr lang="en-US" sz="1700" dirty="0"/>
              <a:t>K-Nearest </a:t>
            </a:r>
            <a:r>
              <a:rPr lang="en-US" sz="1700" dirty="0" err="1"/>
              <a:t>Neightbors</a:t>
            </a:r>
            <a:endParaRPr lang="en-US" sz="1700" dirty="0"/>
          </a:p>
          <a:p>
            <a:pPr lvl="1"/>
            <a:r>
              <a:rPr lang="en-US" sz="1700" dirty="0"/>
              <a:t>Naive Bayes</a:t>
            </a:r>
          </a:p>
        </p:txBody>
      </p:sp>
      <p:pic>
        <p:nvPicPr>
          <p:cNvPr id="5" name="Picture 2" descr="Lightbox">
            <a:extLst>
              <a:ext uri="{FF2B5EF4-FFF2-40B4-BE49-F238E27FC236}">
                <a16:creationId xmlns:a16="http://schemas.microsoft.com/office/drawing/2014/main" id="{BAC3A570-C4F5-5036-BC3F-9794F95E5B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3156813"/>
            <a:ext cx="5150277" cy="23691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531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E4D3-B868-C1D0-3266-605C5B3DB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6592D0-3BC6-CA88-9613-BDFFDB8E9C54}"/>
              </a:ext>
            </a:extLst>
          </p:cNvPr>
          <p:cNvSpPr>
            <a:spLocks noGrp="1"/>
          </p:cNvSpPr>
          <p:nvPr>
            <p:ph type="title"/>
          </p:nvPr>
        </p:nvSpPr>
        <p:spPr/>
        <p:txBody>
          <a:bodyPr/>
          <a:lstStyle/>
          <a:p>
            <a:r>
              <a:rPr lang="en-US" dirty="0"/>
              <a:t>Quick Quiz!</a:t>
            </a:r>
          </a:p>
        </p:txBody>
      </p:sp>
      <p:sp>
        <p:nvSpPr>
          <p:cNvPr id="10" name="Content Placeholder 9">
            <a:extLst>
              <a:ext uri="{FF2B5EF4-FFF2-40B4-BE49-F238E27FC236}">
                <a16:creationId xmlns:a16="http://schemas.microsoft.com/office/drawing/2014/main" id="{C81D31C7-A72F-C00F-49A7-45E8944F227B}"/>
              </a:ext>
            </a:extLst>
          </p:cNvPr>
          <p:cNvSpPr>
            <a:spLocks noGrp="1"/>
          </p:cNvSpPr>
          <p:nvPr>
            <p:ph idx="1"/>
          </p:nvPr>
        </p:nvSpPr>
        <p:spPr/>
        <p:txBody>
          <a:bodyPr/>
          <a:lstStyle/>
          <a:p>
            <a:pPr marL="0" indent="0">
              <a:buNone/>
            </a:pPr>
            <a:r>
              <a:rPr lang="en-US" dirty="0"/>
              <a:t>True or False</a:t>
            </a:r>
          </a:p>
          <a:p>
            <a:pPr marL="514350" indent="-514350">
              <a:buAutoNum type="arabicPeriod"/>
            </a:pPr>
            <a:r>
              <a:rPr lang="en-US" dirty="0"/>
              <a:t>Classification models are used to train unlabeled data.</a:t>
            </a:r>
          </a:p>
          <a:p>
            <a:pPr marL="514350" indent="-514350">
              <a:buAutoNum type="arabicPeriod"/>
            </a:pPr>
            <a:r>
              <a:rPr lang="en-US" dirty="0"/>
              <a:t>Binary classification only involves two possible classes for each data point.</a:t>
            </a:r>
          </a:p>
          <a:p>
            <a:pPr marL="514350" indent="-514350">
              <a:buAutoNum type="arabicPeriod"/>
            </a:pPr>
            <a:r>
              <a:rPr lang="en-US" dirty="0"/>
              <a:t>Multi-class classification can handle situations where each data point belongs to more than one category.</a:t>
            </a:r>
          </a:p>
          <a:p>
            <a:pPr marL="514350" indent="-514350">
              <a:buAutoNum type="arabicPeriod"/>
            </a:pPr>
            <a:r>
              <a:rPr lang="en-US" dirty="0"/>
              <a:t>Sentiment analysis is an example of a binary classification task.</a:t>
            </a:r>
          </a:p>
        </p:txBody>
      </p:sp>
    </p:spTree>
    <p:extLst>
      <p:ext uri="{BB962C8B-B14F-4D97-AF65-F5344CB8AC3E}">
        <p14:creationId xmlns:p14="http://schemas.microsoft.com/office/powerpoint/2010/main" val="2983990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23ACDD-3AD4-044A-385E-22391152F2A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4E82A0C-61C7-9F84-6DCF-6DB392C28FFA}"/>
              </a:ext>
            </a:extLst>
          </p:cNvPr>
          <p:cNvSpPr>
            <a:spLocks noGrp="1"/>
          </p:cNvSpPr>
          <p:nvPr>
            <p:ph type="ctrTitle"/>
          </p:nvPr>
        </p:nvSpPr>
        <p:spPr>
          <a:xfrm>
            <a:off x="457200" y="1598246"/>
            <a:ext cx="4412419" cy="3626217"/>
          </a:xfrm>
        </p:spPr>
        <p:txBody>
          <a:bodyPr anchor="t">
            <a:normAutofit/>
          </a:bodyPr>
          <a:lstStyle/>
          <a:p>
            <a:pPr algn="r"/>
            <a:r>
              <a:rPr lang="en-US" sz="5600">
                <a:solidFill>
                  <a:srgbClr val="FFFFFF"/>
                </a:solidFill>
              </a:rPr>
              <a:t>Machine Learning Classification Techniques</a:t>
            </a:r>
          </a:p>
        </p:txBody>
      </p:sp>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Video 3" descr="Box Packages">
            <a:extLst>
              <a:ext uri="{FF2B5EF4-FFF2-40B4-BE49-F238E27FC236}">
                <a16:creationId xmlns:a16="http://schemas.microsoft.com/office/drawing/2014/main" id="{5E5A4BB5-D1F2-FC24-4FC5-5470F002BE9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5986925" y="2369610"/>
            <a:ext cx="5664133" cy="3177026"/>
          </a:xfrm>
          <a:prstGeom prst="rect">
            <a:avLst/>
          </a:prstGeom>
        </p:spPr>
      </p:pic>
      <p:grpSp>
        <p:nvGrpSpPr>
          <p:cNvPr id="23" name="Group 22">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2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5"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1458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een trees in the forest">
            <a:extLst>
              <a:ext uri="{FF2B5EF4-FFF2-40B4-BE49-F238E27FC236}">
                <a16:creationId xmlns:a16="http://schemas.microsoft.com/office/drawing/2014/main" id="{9334D4C4-E1BA-5D18-4B12-C63B31FC1F01}"/>
              </a:ext>
            </a:extLst>
          </p:cNvPr>
          <p:cNvPicPr>
            <a:picLocks noChangeAspect="1"/>
          </p:cNvPicPr>
          <p:nvPr/>
        </p:nvPicPr>
        <p:blipFill>
          <a:blip r:embed="rId3">
            <a:alphaModFix/>
          </a:blip>
          <a:srcRect t="25000"/>
          <a:stretch/>
        </p:blipFill>
        <p:spPr>
          <a:xfrm>
            <a:off x="20" y="10"/>
            <a:ext cx="12191979" cy="6857990"/>
          </a:xfrm>
          <a:prstGeom prst="rect">
            <a:avLst/>
          </a:prstGeom>
        </p:spPr>
      </p:pic>
      <p:sp>
        <p:nvSpPr>
          <p:cNvPr id="8" name="Rectangle 7">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22CBA-AEB7-B0EC-D0E3-6AA7C681F808}"/>
              </a:ext>
            </a:extLst>
          </p:cNvPr>
          <p:cNvSpPr>
            <a:spLocks noGrp="1"/>
          </p:cNvSpPr>
          <p:nvPr>
            <p:ph type="ctrTitle"/>
          </p:nvPr>
        </p:nvSpPr>
        <p:spPr>
          <a:xfrm>
            <a:off x="762000" y="1137434"/>
            <a:ext cx="7800660" cy="1520987"/>
          </a:xfrm>
        </p:spPr>
        <p:txBody>
          <a:bodyPr anchor="t">
            <a:normAutofit/>
          </a:bodyPr>
          <a:lstStyle/>
          <a:p>
            <a:pPr algn="l"/>
            <a:r>
              <a:rPr lang="en-US" sz="4000">
                <a:solidFill>
                  <a:srgbClr val="FFFFFF"/>
                </a:solidFill>
              </a:rPr>
              <a:t>Decision Trees and Random Forests</a:t>
            </a:r>
          </a:p>
        </p:txBody>
      </p:sp>
      <p:sp>
        <p:nvSpPr>
          <p:cNvPr id="10" name="Rectangle 9">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8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C6CE7D-8AB6-59AE-4689-5FEBE1EF6B1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EFFCAC-9B0F-5A76-6A59-3176476D445F}"/>
              </a:ext>
            </a:extLst>
          </p:cNvPr>
          <p:cNvSpPr>
            <a:spLocks noGrp="1"/>
          </p:cNvSpPr>
          <p:nvPr>
            <p:ph type="title"/>
          </p:nvPr>
        </p:nvSpPr>
        <p:spPr>
          <a:xfrm>
            <a:off x="1115568" y="548640"/>
            <a:ext cx="10168128" cy="1179576"/>
          </a:xfrm>
        </p:spPr>
        <p:txBody>
          <a:bodyPr>
            <a:normAutofit/>
          </a:bodyPr>
          <a:lstStyle/>
          <a:p>
            <a:r>
              <a:rPr lang="en-US" sz="4000"/>
              <a:t>Decision Trees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ABE867-9A05-458A-13A2-360AAB9C5A2E}"/>
              </a:ext>
            </a:extLst>
          </p:cNvPr>
          <p:cNvSpPr>
            <a:spLocks noGrp="1"/>
          </p:cNvSpPr>
          <p:nvPr>
            <p:ph idx="1"/>
          </p:nvPr>
        </p:nvSpPr>
        <p:spPr>
          <a:xfrm>
            <a:off x="1115568" y="2481943"/>
            <a:ext cx="10168128" cy="3695020"/>
          </a:xfrm>
        </p:spPr>
        <p:txBody>
          <a:bodyPr>
            <a:normAutofit/>
          </a:bodyPr>
          <a:lstStyle/>
          <a:p>
            <a:r>
              <a:rPr lang="en-US" sz="2200" dirty="0"/>
              <a:t>Flow-Chart structure used to make decisions or predictions</a:t>
            </a:r>
          </a:p>
          <a:p>
            <a:r>
              <a:rPr lang="en-US" sz="2200" dirty="0"/>
              <a:t>Decision Nodes</a:t>
            </a:r>
          </a:p>
          <a:p>
            <a:pPr lvl="1"/>
            <a:r>
              <a:rPr lang="en-US" sz="2200" dirty="0"/>
              <a:t>Represent decisions or tests on various attributes of the data</a:t>
            </a:r>
          </a:p>
          <a:p>
            <a:pPr lvl="1"/>
            <a:r>
              <a:rPr lang="en-US" sz="2200" dirty="0"/>
              <a:t>Root node represents the initial decision to be made.</a:t>
            </a:r>
          </a:p>
          <a:p>
            <a:pPr lvl="1"/>
            <a:r>
              <a:rPr lang="en-US" sz="2200" dirty="0"/>
              <a:t>Internal nodes represent the decisions or tests on attributes</a:t>
            </a:r>
          </a:p>
          <a:p>
            <a:r>
              <a:rPr lang="en-US" sz="2200" dirty="0"/>
              <a:t>Branches</a:t>
            </a:r>
          </a:p>
          <a:p>
            <a:pPr lvl="1"/>
            <a:r>
              <a:rPr lang="en-US" sz="2200" dirty="0"/>
              <a:t>Represent the outcomes of these decisions</a:t>
            </a:r>
          </a:p>
          <a:p>
            <a:r>
              <a:rPr lang="en-US" sz="2200" dirty="0"/>
              <a:t>Leaves</a:t>
            </a:r>
          </a:p>
          <a:p>
            <a:pPr lvl="1"/>
            <a:r>
              <a:rPr lang="en-US" sz="2200" dirty="0"/>
              <a:t>Representing the final outcomes or decisions</a:t>
            </a:r>
          </a:p>
        </p:txBody>
      </p:sp>
    </p:spTree>
    <p:extLst>
      <p:ext uri="{BB962C8B-B14F-4D97-AF65-F5344CB8AC3E}">
        <p14:creationId xmlns:p14="http://schemas.microsoft.com/office/powerpoint/2010/main" val="1082656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decision tree,python decision trees">
            <a:extLst>
              <a:ext uri="{FF2B5EF4-FFF2-40B4-BE49-F238E27FC236}">
                <a16:creationId xmlns:a16="http://schemas.microsoft.com/office/drawing/2014/main" id="{DD405A92-C566-DAED-5A4B-CEC441CD70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3885" y="643466"/>
            <a:ext cx="768423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4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251C2C-C269-FEE5-1D7A-1071F27D13CC}"/>
              </a:ext>
            </a:extLst>
          </p:cNvPr>
          <p:cNvSpPr>
            <a:spLocks noGrp="1"/>
          </p:cNvSpPr>
          <p:nvPr>
            <p:ph type="title"/>
          </p:nvPr>
        </p:nvSpPr>
        <p:spPr>
          <a:xfrm>
            <a:off x="1115568" y="548640"/>
            <a:ext cx="10168128" cy="1179576"/>
          </a:xfrm>
        </p:spPr>
        <p:txBody>
          <a:bodyPr>
            <a:normAutofit/>
          </a:bodyPr>
          <a:lstStyle/>
          <a:p>
            <a:r>
              <a:rPr lang="en-US" sz="4000"/>
              <a:t>Branch Splitting</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0993920-17AB-CB83-8E96-3C8E87198B82}"/>
              </a:ext>
            </a:extLst>
          </p:cNvPr>
          <p:cNvSpPr>
            <a:spLocks noGrp="1"/>
          </p:cNvSpPr>
          <p:nvPr>
            <p:ph idx="1"/>
          </p:nvPr>
        </p:nvSpPr>
        <p:spPr>
          <a:xfrm>
            <a:off x="1115568" y="2481943"/>
            <a:ext cx="10168128" cy="3695020"/>
          </a:xfrm>
        </p:spPr>
        <p:txBody>
          <a:bodyPr>
            <a:normAutofit/>
          </a:bodyPr>
          <a:lstStyle/>
          <a:p>
            <a:r>
              <a:rPr lang="en-US" sz="2200" dirty="0"/>
              <a:t>Determines the branch path (Yes/No) based on statistical metrics</a:t>
            </a:r>
          </a:p>
          <a:p>
            <a:pPr lvl="1"/>
            <a:r>
              <a:rPr lang="en-US" sz="2200" dirty="0"/>
              <a:t>Gini Impurity </a:t>
            </a:r>
          </a:p>
          <a:p>
            <a:pPr lvl="2"/>
            <a:r>
              <a:rPr lang="en-US" sz="2200" dirty="0"/>
              <a:t>How often a randomly chosen element would be incorrectly classified</a:t>
            </a:r>
          </a:p>
          <a:p>
            <a:pPr lvl="1"/>
            <a:r>
              <a:rPr lang="en-US" sz="2200" dirty="0"/>
              <a:t>Entropy</a:t>
            </a:r>
          </a:p>
          <a:p>
            <a:pPr lvl="2"/>
            <a:r>
              <a:rPr lang="en-US" sz="2200" dirty="0"/>
              <a:t>Degree of disorder or uncertainty</a:t>
            </a:r>
          </a:p>
        </p:txBody>
      </p:sp>
    </p:spTree>
    <p:extLst>
      <p:ext uri="{BB962C8B-B14F-4D97-AF65-F5344CB8AC3E}">
        <p14:creationId xmlns:p14="http://schemas.microsoft.com/office/powerpoint/2010/main" val="3660494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E4DB37-4A10-1C29-38EA-FE1B622BDE8B}"/>
              </a:ext>
            </a:extLst>
          </p:cNvPr>
          <p:cNvSpPr>
            <a:spLocks noGrp="1"/>
          </p:cNvSpPr>
          <p:nvPr>
            <p:ph type="title"/>
          </p:nvPr>
        </p:nvSpPr>
        <p:spPr>
          <a:xfrm>
            <a:off x="1115568" y="548640"/>
            <a:ext cx="10168128" cy="1179576"/>
          </a:xfrm>
        </p:spPr>
        <p:txBody>
          <a:bodyPr>
            <a:normAutofit/>
          </a:bodyPr>
          <a:lstStyle/>
          <a:p>
            <a:r>
              <a:rPr lang="en-US" sz="4000"/>
              <a:t>Metrics for Splitting Branches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F151B9-DF4A-7474-19F4-5370261BF7EF}"/>
                  </a:ext>
                </a:extLst>
              </p:cNvPr>
              <p:cNvSpPr>
                <a:spLocks noGrp="1"/>
              </p:cNvSpPr>
              <p:nvPr>
                <p:ph idx="1"/>
              </p:nvPr>
            </p:nvSpPr>
            <p:spPr>
              <a:xfrm>
                <a:off x="1115568" y="2481943"/>
                <a:ext cx="10168128" cy="3695020"/>
              </a:xfrm>
            </p:spPr>
            <p:txBody>
              <a:bodyPr>
                <a:normAutofit/>
              </a:bodyPr>
              <a:lstStyle/>
              <a:p>
                <a:r>
                  <a:rPr lang="en-US" sz="1500" dirty="0"/>
                  <a:t>Gini Impurity</a:t>
                </a:r>
              </a:p>
              <a:p>
                <a:pPr lvl="1"/>
                <a:r>
                  <a:rPr lang="en-US" sz="1500" dirty="0"/>
                  <a:t>Likelihood that a classification of an incorrect classification if it was randomly classified according to the distribution of the classes</a:t>
                </a:r>
              </a:p>
              <a:p>
                <a:pPr lvl="1"/>
                <a14:m>
                  <m:oMath xmlns:m="http://schemas.openxmlformats.org/officeDocument/2006/math">
                    <m:r>
                      <a:rPr lang="en-US" sz="1500" b="0" i="1">
                        <a:latin typeface="Cambria Math" panose="02040503050406030204" pitchFamily="18" charset="0"/>
                      </a:rPr>
                      <m:t>𝐺𝑖𝑛𝑖</m:t>
                    </m:r>
                    <m:r>
                      <a:rPr lang="en-US" sz="1500" b="0" i="1">
                        <a:latin typeface="Cambria Math" panose="02040503050406030204" pitchFamily="18" charset="0"/>
                      </a:rPr>
                      <m:t>=1 − </m:t>
                    </m:r>
                    <m:nary>
                      <m:naryPr>
                        <m:chr m:val="∑"/>
                        <m:ctrlPr>
                          <a:rPr lang="en-US" sz="1500" b="0" i="1">
                            <a:latin typeface="Cambria Math" panose="02040503050406030204" pitchFamily="18" charset="0"/>
                          </a:rPr>
                        </m:ctrlPr>
                      </m:naryPr>
                      <m:sub>
                        <m:r>
                          <m:rPr>
                            <m:brk m:alnAt="23"/>
                          </m:rPr>
                          <a:rPr lang="en-US" sz="1500" b="0" i="1">
                            <a:latin typeface="Cambria Math" panose="02040503050406030204" pitchFamily="18" charset="0"/>
                          </a:rPr>
                          <m:t>𝑖</m:t>
                        </m:r>
                        <m:r>
                          <a:rPr lang="en-US" sz="1500" b="0" i="1">
                            <a:latin typeface="Cambria Math" panose="02040503050406030204" pitchFamily="18" charset="0"/>
                          </a:rPr>
                          <m:t>=1</m:t>
                        </m:r>
                      </m:sub>
                      <m:sup>
                        <m:r>
                          <a:rPr lang="en-US" sz="1500" b="0" i="1">
                            <a:latin typeface="Cambria Math" panose="02040503050406030204" pitchFamily="18" charset="0"/>
                          </a:rPr>
                          <m:t>𝑘</m:t>
                        </m:r>
                      </m:sup>
                      <m:e>
                        <m:sSup>
                          <m:sSupPr>
                            <m:ctrlPr>
                              <a:rPr lang="en-US" sz="1500" b="0" i="1">
                                <a:latin typeface="Cambria Math" panose="02040503050406030204" pitchFamily="18" charset="0"/>
                              </a:rPr>
                            </m:ctrlPr>
                          </m:sSupPr>
                          <m:e>
                            <m:sSub>
                              <m:sSubPr>
                                <m:ctrlPr>
                                  <a:rPr lang="en-US" sz="1500" b="0" i="1">
                                    <a:latin typeface="Cambria Math" panose="02040503050406030204" pitchFamily="18" charset="0"/>
                                  </a:rPr>
                                </m:ctrlPr>
                              </m:sSubPr>
                              <m:e>
                                <m:r>
                                  <a:rPr lang="en-US" sz="1500" b="0" i="1">
                                    <a:latin typeface="Cambria Math" panose="02040503050406030204" pitchFamily="18" charset="0"/>
                                  </a:rPr>
                                  <m:t>𝑝</m:t>
                                </m:r>
                              </m:e>
                              <m:sub>
                                <m:r>
                                  <a:rPr lang="en-US" sz="1500" b="0" i="1">
                                    <a:latin typeface="Cambria Math" panose="02040503050406030204" pitchFamily="18" charset="0"/>
                                  </a:rPr>
                                  <m:t>𝑖</m:t>
                                </m:r>
                              </m:sub>
                            </m:sSub>
                          </m:e>
                          <m:sup>
                            <m:r>
                              <a:rPr lang="en-US" sz="1500" b="0" i="1">
                                <a:latin typeface="Cambria Math" panose="02040503050406030204" pitchFamily="18" charset="0"/>
                              </a:rPr>
                              <m:t>2</m:t>
                            </m:r>
                          </m:sup>
                        </m:sSup>
                      </m:e>
                    </m:nary>
                  </m:oMath>
                </a14:m>
                <a:r>
                  <a:rPr lang="en-US" sz="1500" dirty="0"/>
                  <a:t>, 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𝑝</m:t>
                        </m:r>
                      </m:e>
                      <m:sub>
                        <m:r>
                          <a:rPr lang="en-US" sz="1500" i="1">
                            <a:latin typeface="Cambria Math" panose="02040503050406030204" pitchFamily="18" charset="0"/>
                          </a:rPr>
                          <m:t>𝑖</m:t>
                        </m:r>
                      </m:sub>
                    </m:sSub>
                  </m:oMath>
                </a14:m>
                <a:r>
                  <a:rPr lang="en-US" sz="1500" dirty="0"/>
                  <a:t> is the probability of class </a:t>
                </a:r>
                <a:r>
                  <a:rPr lang="en-US" sz="1500" dirty="0" err="1"/>
                  <a:t>i</a:t>
                </a:r>
                <a:endParaRPr lang="en-US" sz="1500" dirty="0"/>
              </a:p>
              <a:p>
                <a:r>
                  <a:rPr lang="en-US" sz="1500" dirty="0"/>
                  <a:t>Entropy</a:t>
                </a:r>
              </a:p>
              <a:p>
                <a:pPr lvl="1"/>
                <a:r>
                  <a:rPr lang="en-US" sz="1500" dirty="0"/>
                  <a:t>Amount of uncertainty or impurity in the dataset</a:t>
                </a:r>
              </a:p>
              <a:p>
                <a:pPr lvl="1"/>
                <a14:m>
                  <m:oMath xmlns:m="http://schemas.openxmlformats.org/officeDocument/2006/math">
                    <m:r>
                      <a:rPr lang="en-US" sz="1500" b="0" i="1">
                        <a:latin typeface="Cambria Math" panose="02040503050406030204" pitchFamily="18" charset="0"/>
                      </a:rPr>
                      <m:t>𝐸𝑛𝑡𝑟𝑜𝑝𝑦</m:t>
                    </m:r>
                    <m:r>
                      <a:rPr lang="en-US" sz="1500" b="0" i="1">
                        <a:latin typeface="Cambria Math" panose="02040503050406030204" pitchFamily="18" charset="0"/>
                      </a:rPr>
                      <m:t>= </m:t>
                    </m:r>
                    <m:nary>
                      <m:naryPr>
                        <m:chr m:val="∑"/>
                        <m:ctrlPr>
                          <a:rPr lang="en-US" sz="1500" b="0" i="1">
                            <a:latin typeface="Cambria Math" panose="02040503050406030204" pitchFamily="18" charset="0"/>
                          </a:rPr>
                        </m:ctrlPr>
                      </m:naryPr>
                      <m:sub>
                        <m:r>
                          <m:rPr>
                            <m:brk m:alnAt="23"/>
                          </m:rPr>
                          <a:rPr lang="en-US" sz="1500" b="0" i="1">
                            <a:latin typeface="Cambria Math" panose="02040503050406030204" pitchFamily="18" charset="0"/>
                          </a:rPr>
                          <m:t>𝑖</m:t>
                        </m:r>
                        <m:r>
                          <a:rPr lang="en-US" sz="1500" b="0" i="1">
                            <a:latin typeface="Cambria Math" panose="02040503050406030204" pitchFamily="18" charset="0"/>
                          </a:rPr>
                          <m:t>=1</m:t>
                        </m:r>
                      </m:sub>
                      <m:sup>
                        <m:r>
                          <a:rPr lang="en-US" sz="1500" b="0" i="1">
                            <a:latin typeface="Cambria Math" panose="02040503050406030204" pitchFamily="18" charset="0"/>
                          </a:rPr>
                          <m:t>𝑘</m:t>
                        </m:r>
                      </m:sup>
                      <m:e>
                        <m:sSub>
                          <m:sSubPr>
                            <m:ctrlPr>
                              <a:rPr lang="en-US" sz="1500" b="0" i="1">
                                <a:latin typeface="Cambria Math" panose="02040503050406030204" pitchFamily="18" charset="0"/>
                              </a:rPr>
                            </m:ctrlPr>
                          </m:sSubPr>
                          <m:e>
                            <m:r>
                              <a:rPr lang="en-US" sz="1500" b="0" i="1">
                                <a:latin typeface="Cambria Math" panose="02040503050406030204" pitchFamily="18" charset="0"/>
                              </a:rPr>
                              <m:t>𝑝</m:t>
                            </m:r>
                          </m:e>
                          <m:sub>
                            <m:r>
                              <a:rPr lang="en-US" sz="1500" b="0" i="1">
                                <a:latin typeface="Cambria Math" panose="02040503050406030204" pitchFamily="18" charset="0"/>
                              </a:rPr>
                              <m:t>𝑖</m:t>
                            </m:r>
                          </m:sub>
                        </m:sSub>
                        <m:sSub>
                          <m:sSubPr>
                            <m:ctrlPr>
                              <a:rPr lang="en-US" sz="1500" b="0" i="1">
                                <a:latin typeface="Cambria Math" panose="02040503050406030204" pitchFamily="18" charset="0"/>
                              </a:rPr>
                            </m:ctrlPr>
                          </m:sSubPr>
                          <m:e>
                            <m:r>
                              <a:rPr lang="en-US" sz="1500" b="0" i="1">
                                <a:latin typeface="Cambria Math" panose="02040503050406030204" pitchFamily="18" charset="0"/>
                              </a:rPr>
                              <m:t>𝑙𝑜𝑔</m:t>
                            </m:r>
                          </m:e>
                          <m:sub>
                            <m:r>
                              <a:rPr lang="en-US" sz="1500" b="0" i="1">
                                <a:latin typeface="Cambria Math" panose="02040503050406030204" pitchFamily="18" charset="0"/>
                              </a:rPr>
                              <m:t>2</m:t>
                            </m:r>
                          </m:sub>
                        </m:sSub>
                        <m:r>
                          <a:rPr lang="en-US" sz="1500" b="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𝑝</m:t>
                            </m:r>
                          </m:e>
                          <m:sub>
                            <m:r>
                              <a:rPr lang="en-US" sz="1500" i="1">
                                <a:latin typeface="Cambria Math" panose="02040503050406030204" pitchFamily="18" charset="0"/>
                              </a:rPr>
                              <m:t>𝑖</m:t>
                            </m:r>
                          </m:sub>
                        </m:sSub>
                        <m:r>
                          <a:rPr lang="en-US" sz="1500" b="0" i="1">
                            <a:latin typeface="Cambria Math" panose="02040503050406030204" pitchFamily="18" charset="0"/>
                          </a:rPr>
                          <m:t>)</m:t>
                        </m:r>
                      </m:e>
                    </m:nary>
                  </m:oMath>
                </a14:m>
                <a:r>
                  <a:rPr lang="en-US" sz="1500" dirty="0"/>
                  <a:t>, where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𝑝</m:t>
                        </m:r>
                      </m:e>
                      <m:sub>
                        <m:r>
                          <a:rPr lang="en-US" sz="1500" i="1">
                            <a:latin typeface="Cambria Math" panose="02040503050406030204" pitchFamily="18" charset="0"/>
                          </a:rPr>
                          <m:t>𝑖</m:t>
                        </m:r>
                      </m:sub>
                    </m:sSub>
                  </m:oMath>
                </a14:m>
                <a:r>
                  <a:rPr lang="en-US" sz="1500" dirty="0"/>
                  <a:t> is the probability of class </a:t>
                </a:r>
                <a:r>
                  <a:rPr lang="en-US" sz="1500" dirty="0" err="1"/>
                  <a:t>i</a:t>
                </a:r>
                <a:endParaRPr lang="en-US" sz="1500" dirty="0"/>
              </a:p>
              <a:p>
                <a:pPr lvl="1"/>
                <a:endParaRPr lang="en-US" sz="1500" dirty="0"/>
              </a:p>
              <a:p>
                <a:r>
                  <a:rPr lang="en-US" sz="1500" dirty="0"/>
                  <a:t>Information Gain (IG)</a:t>
                </a:r>
              </a:p>
              <a:p>
                <a:pPr lvl="1"/>
                <a:r>
                  <a:rPr lang="en-US" sz="1500" dirty="0"/>
                  <a:t>Informs us how valuable the split in branches is</a:t>
                </a:r>
              </a:p>
              <a:p>
                <a:pPr lvl="1"/>
                <a14:m>
                  <m:oMath xmlns:m="http://schemas.openxmlformats.org/officeDocument/2006/math">
                    <m:r>
                      <a:rPr lang="en-US" sz="1500" b="0" i="1">
                        <a:latin typeface="Cambria Math" panose="02040503050406030204" pitchFamily="18" charset="0"/>
                      </a:rPr>
                      <m:t>𝐼𝑛𝑓𝑜𝑟𝑚𝑎𝑡𝑖𝑜𝑛</m:t>
                    </m:r>
                    <m:r>
                      <a:rPr lang="en-US" sz="1500" b="0" i="1">
                        <a:latin typeface="Cambria Math" panose="02040503050406030204" pitchFamily="18" charset="0"/>
                      </a:rPr>
                      <m:t> </m:t>
                    </m:r>
                    <m:r>
                      <a:rPr lang="en-US" sz="1500" b="0" i="1">
                        <a:latin typeface="Cambria Math" panose="02040503050406030204" pitchFamily="18" charset="0"/>
                      </a:rPr>
                      <m:t>𝐺𝑎𝑖𝑛</m:t>
                    </m:r>
                    <m:r>
                      <a:rPr lang="en-US" sz="1500" b="0" i="1">
                        <a:latin typeface="Cambria Math" panose="02040503050406030204" pitchFamily="18" charset="0"/>
                      </a:rPr>
                      <m:t>= </m:t>
                    </m:r>
                    <m:sSub>
                      <m:sSubPr>
                        <m:ctrlPr>
                          <a:rPr lang="en-US" sz="1500" b="0" i="1">
                            <a:latin typeface="Cambria Math" panose="02040503050406030204" pitchFamily="18" charset="0"/>
                          </a:rPr>
                        </m:ctrlPr>
                      </m:sSubPr>
                      <m:e>
                        <m:r>
                          <a:rPr lang="en-US" sz="1500" b="0" i="1">
                            <a:latin typeface="Cambria Math" panose="02040503050406030204" pitchFamily="18" charset="0"/>
                          </a:rPr>
                          <m:t>𝐸𝑛𝑡𝑟𝑜𝑝𝑦</m:t>
                        </m:r>
                      </m:e>
                      <m:sub>
                        <m:r>
                          <a:rPr lang="en-US" sz="1500" b="0" i="1">
                            <a:latin typeface="Cambria Math" panose="02040503050406030204" pitchFamily="18" charset="0"/>
                          </a:rPr>
                          <m:t>𝑡𝑜𝑡𝑎𝑙</m:t>
                        </m:r>
                      </m:sub>
                    </m:sSub>
                    <m:r>
                      <a:rPr lang="en-US" sz="1500" b="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𝐸𝑛𝑡𝑟𝑜𝑝𝑦</m:t>
                        </m:r>
                      </m:e>
                      <m:sub>
                        <m:r>
                          <a:rPr lang="en-US" sz="1500" b="0" i="1">
                            <a:latin typeface="Cambria Math" panose="02040503050406030204" pitchFamily="18" charset="0"/>
                          </a:rPr>
                          <m:t>𝑠𝑝𝑙𝑖𝑡</m:t>
                        </m:r>
                      </m:sub>
                    </m:sSub>
                  </m:oMath>
                </a14:m>
                <a:endParaRPr lang="en-US" sz="1500" dirty="0"/>
              </a:p>
              <a:p>
                <a:pPr lvl="1"/>
                <a14:m>
                  <m:oMath xmlns:m="http://schemas.openxmlformats.org/officeDocument/2006/math">
                    <m:r>
                      <a:rPr lang="en-US" sz="1500" b="0" i="1">
                        <a:latin typeface="Cambria Math" panose="02040503050406030204" pitchFamily="18" charset="0"/>
                      </a:rPr>
                      <m:t>𝐼𝑛𝑓𝑜𝑟𝑚𝑎𝑡𝑖𝑜𝑛</m:t>
                    </m:r>
                    <m:r>
                      <a:rPr lang="en-US" sz="1500" b="0" i="1">
                        <a:latin typeface="Cambria Math" panose="02040503050406030204" pitchFamily="18" charset="0"/>
                      </a:rPr>
                      <m:t> </m:t>
                    </m:r>
                    <m:r>
                      <a:rPr lang="en-US" sz="1500" b="0" i="1">
                        <a:latin typeface="Cambria Math" panose="02040503050406030204" pitchFamily="18" charset="0"/>
                      </a:rPr>
                      <m:t>𝐺𝑎𝑖𝑛</m:t>
                    </m:r>
                    <m:r>
                      <a:rPr lang="en-US" sz="1500" b="0" i="1">
                        <a:latin typeface="Cambria Math" panose="02040503050406030204" pitchFamily="18" charset="0"/>
                      </a:rPr>
                      <m:t>= </m:t>
                    </m:r>
                    <m:sSub>
                      <m:sSubPr>
                        <m:ctrlPr>
                          <a:rPr lang="en-US" sz="1500" b="0" i="1">
                            <a:latin typeface="Cambria Math" panose="02040503050406030204" pitchFamily="18" charset="0"/>
                          </a:rPr>
                        </m:ctrlPr>
                      </m:sSubPr>
                      <m:e>
                        <m:r>
                          <a:rPr lang="en-US" sz="1500" b="0" i="1">
                            <a:latin typeface="Cambria Math" panose="02040503050406030204" pitchFamily="18" charset="0"/>
                          </a:rPr>
                          <m:t>𝐺𝑖𝑛𝑖</m:t>
                        </m:r>
                      </m:e>
                      <m:sub>
                        <m:r>
                          <a:rPr lang="en-US" sz="1500" b="0" i="1">
                            <a:latin typeface="Cambria Math" panose="02040503050406030204" pitchFamily="18" charset="0"/>
                          </a:rPr>
                          <m:t>𝑝𝑎𝑟𝑒𝑛𝑡</m:t>
                        </m:r>
                      </m:sub>
                    </m:sSub>
                    <m:r>
                      <a:rPr lang="en-US" sz="1500" b="0" i="1">
                        <a:latin typeface="Cambria Math" panose="02040503050406030204" pitchFamily="18" charset="0"/>
                      </a:rPr>
                      <m:t> −</m:t>
                    </m:r>
                    <m:sSub>
                      <m:sSubPr>
                        <m:ctrlPr>
                          <a:rPr lang="en-US" sz="1500" i="1">
                            <a:latin typeface="Cambria Math" panose="02040503050406030204" pitchFamily="18" charset="0"/>
                          </a:rPr>
                        </m:ctrlPr>
                      </m:sSubPr>
                      <m:e>
                        <m:r>
                          <a:rPr lang="en-US" sz="1500" b="0" i="1">
                            <a:latin typeface="Cambria Math" panose="02040503050406030204" pitchFamily="18" charset="0"/>
                          </a:rPr>
                          <m:t>𝐺𝑖𝑛𝑖</m:t>
                        </m:r>
                      </m:e>
                      <m:sub>
                        <m:r>
                          <a:rPr lang="en-US" sz="1500" b="0" i="1">
                            <a:latin typeface="Cambria Math" panose="02040503050406030204" pitchFamily="18" charset="0"/>
                          </a:rPr>
                          <m:t>𝑠𝑝𝑙𝑖𝑡</m:t>
                        </m:r>
                      </m:sub>
                    </m:sSub>
                  </m:oMath>
                </a14:m>
                <a:endParaRPr lang="en-US" sz="1500" dirty="0"/>
              </a:p>
              <a:p>
                <a:pPr lvl="1"/>
                <a:endParaRPr lang="en-US" sz="1500" dirty="0"/>
              </a:p>
            </p:txBody>
          </p:sp>
        </mc:Choice>
        <mc:Fallback xmlns="">
          <p:sp>
            <p:nvSpPr>
              <p:cNvPr id="3" name="Content Placeholder 2">
                <a:extLst>
                  <a:ext uri="{FF2B5EF4-FFF2-40B4-BE49-F238E27FC236}">
                    <a16:creationId xmlns:a16="http://schemas.microsoft.com/office/drawing/2014/main" id="{E5F151B9-DF4A-7474-19F4-5370261BF7EF}"/>
                  </a:ext>
                </a:extLst>
              </p:cNvPr>
              <p:cNvSpPr>
                <a:spLocks noGrp="1" noRot="1" noChangeAspect="1" noMove="1" noResize="1" noEditPoints="1" noAdjustHandles="1" noChangeArrowheads="1" noChangeShapeType="1" noTextEdit="1"/>
              </p:cNvSpPr>
              <p:nvPr>
                <p:ph idx="1"/>
              </p:nvPr>
            </p:nvSpPr>
            <p:spPr>
              <a:xfrm>
                <a:off x="1115568" y="2481943"/>
                <a:ext cx="10168128" cy="3695020"/>
              </a:xfrm>
              <a:blipFill>
                <a:blip r:embed="rId2"/>
                <a:stretch>
                  <a:fillRect l="-180" t="-825"/>
                </a:stretch>
              </a:blipFill>
            </p:spPr>
            <p:txBody>
              <a:bodyPr/>
              <a:lstStyle/>
              <a:p>
                <a:r>
                  <a:rPr lang="en-US">
                    <a:noFill/>
                  </a:rPr>
                  <a:t> </a:t>
                </a:r>
              </a:p>
            </p:txBody>
          </p:sp>
        </mc:Fallback>
      </mc:AlternateContent>
    </p:spTree>
    <p:extLst>
      <p:ext uri="{BB962C8B-B14F-4D97-AF65-F5344CB8AC3E}">
        <p14:creationId xmlns:p14="http://schemas.microsoft.com/office/powerpoint/2010/main" val="2189321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5721FFD-5BC0-D72D-9C60-FA80657B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905911"/>
            <a:ext cx="833437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694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994BF6-8DBA-CD09-B3D1-8A55FD15B44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32D1B0-9FA1-FDAC-4B7F-B74180732FA5}"/>
              </a:ext>
            </a:extLst>
          </p:cNvPr>
          <p:cNvSpPr>
            <a:spLocks noGrp="1"/>
          </p:cNvSpPr>
          <p:nvPr>
            <p:ph type="title"/>
          </p:nvPr>
        </p:nvSpPr>
        <p:spPr>
          <a:xfrm>
            <a:off x="1115568" y="548640"/>
            <a:ext cx="10168128" cy="1179576"/>
          </a:xfrm>
        </p:spPr>
        <p:txBody>
          <a:bodyPr>
            <a:normAutofit/>
          </a:bodyPr>
          <a:lstStyle/>
          <a:p>
            <a:r>
              <a:rPr lang="en-US" sz="4000"/>
              <a:t>Pros and Cons of a Decision Tree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9E7241B-5C7E-E589-1D4E-1CA5A4C2BC77}"/>
              </a:ext>
            </a:extLst>
          </p:cNvPr>
          <p:cNvSpPr>
            <a:spLocks noGrp="1"/>
          </p:cNvSpPr>
          <p:nvPr>
            <p:ph idx="1"/>
          </p:nvPr>
        </p:nvSpPr>
        <p:spPr>
          <a:xfrm>
            <a:off x="1115568" y="2481943"/>
            <a:ext cx="10168128" cy="3695020"/>
          </a:xfrm>
        </p:spPr>
        <p:txBody>
          <a:bodyPr>
            <a:normAutofit/>
          </a:bodyPr>
          <a:lstStyle/>
          <a:p>
            <a:r>
              <a:rPr lang="en-US" sz="2200" dirty="0"/>
              <a:t>Pros</a:t>
            </a:r>
          </a:p>
          <a:p>
            <a:pPr lvl="1"/>
            <a:r>
              <a:rPr lang="en-US" sz="2200" dirty="0"/>
              <a:t>Easy to understand</a:t>
            </a:r>
          </a:p>
          <a:p>
            <a:pPr lvl="1"/>
            <a:r>
              <a:rPr lang="en-US" sz="2200" dirty="0"/>
              <a:t>Handles categorical and numeric data</a:t>
            </a:r>
          </a:p>
          <a:p>
            <a:r>
              <a:rPr lang="en-US" sz="2200" dirty="0"/>
              <a:t>Cons</a:t>
            </a:r>
          </a:p>
          <a:p>
            <a:pPr lvl="1"/>
            <a:r>
              <a:rPr lang="en-US" sz="2200" dirty="0"/>
              <a:t>Prone to overfitting</a:t>
            </a:r>
          </a:p>
          <a:p>
            <a:pPr lvl="1"/>
            <a:r>
              <a:rPr lang="en-US" sz="2200" dirty="0"/>
              <a:t>Sensitive to small changes</a:t>
            </a:r>
          </a:p>
        </p:txBody>
      </p:sp>
    </p:spTree>
    <p:extLst>
      <p:ext uri="{BB962C8B-B14F-4D97-AF65-F5344CB8AC3E}">
        <p14:creationId xmlns:p14="http://schemas.microsoft.com/office/powerpoint/2010/main" val="1021838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487C1B-6541-6B80-CEC3-5A4FE3E9A89A}"/>
              </a:ext>
            </a:extLst>
          </p:cNvPr>
          <p:cNvSpPr>
            <a:spLocks noGrp="1"/>
          </p:cNvSpPr>
          <p:nvPr>
            <p:ph type="title"/>
          </p:nvPr>
        </p:nvSpPr>
        <p:spPr>
          <a:xfrm>
            <a:off x="1115568" y="548640"/>
            <a:ext cx="10168128" cy="1179576"/>
          </a:xfrm>
        </p:spPr>
        <p:txBody>
          <a:bodyPr>
            <a:normAutofit/>
          </a:bodyPr>
          <a:lstStyle/>
          <a:p>
            <a:r>
              <a:rPr lang="en-US" sz="4000"/>
              <a:t>Types of Analytics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B428157-6535-66A7-4040-46EEDA934096}"/>
              </a:ext>
            </a:extLst>
          </p:cNvPr>
          <p:cNvSpPr>
            <a:spLocks noGrp="1"/>
          </p:cNvSpPr>
          <p:nvPr>
            <p:ph idx="1"/>
          </p:nvPr>
        </p:nvSpPr>
        <p:spPr>
          <a:xfrm>
            <a:off x="1115568" y="2481943"/>
            <a:ext cx="10168128" cy="3695020"/>
          </a:xfrm>
        </p:spPr>
        <p:txBody>
          <a:bodyPr>
            <a:normAutofit/>
          </a:bodyPr>
          <a:lstStyle/>
          <a:p>
            <a:r>
              <a:rPr lang="en-US" sz="2000" dirty="0"/>
              <a:t>Descriptive Analytics</a:t>
            </a:r>
          </a:p>
          <a:p>
            <a:pPr lvl="1"/>
            <a:r>
              <a:rPr lang="en-US" sz="2000" dirty="0"/>
              <a:t>Understanding past events by summarizing and interpreting historical data.</a:t>
            </a:r>
          </a:p>
          <a:p>
            <a:r>
              <a:rPr lang="en-US" sz="2000" dirty="0"/>
              <a:t>Diagnostic Analytics</a:t>
            </a:r>
          </a:p>
          <a:p>
            <a:pPr lvl="1"/>
            <a:r>
              <a:rPr lang="en-US" sz="2000" dirty="0"/>
              <a:t>Attempting to understand why something happens. Identifies the root causes of specific events or patterns contributing to certain outcomes.</a:t>
            </a:r>
          </a:p>
          <a:p>
            <a:r>
              <a:rPr lang="en-US" sz="2000" dirty="0"/>
              <a:t>Predictive Analytics</a:t>
            </a:r>
          </a:p>
          <a:p>
            <a:pPr lvl="1"/>
            <a:r>
              <a:rPr lang="en-US" sz="2000" dirty="0"/>
              <a:t>Uses historical data and statistical models to forecast future outcomes and trends.</a:t>
            </a:r>
          </a:p>
          <a:p>
            <a:r>
              <a:rPr lang="en-US" sz="2000" dirty="0"/>
              <a:t>Prescriptive Analytics</a:t>
            </a:r>
          </a:p>
          <a:p>
            <a:pPr lvl="1"/>
            <a:r>
              <a:rPr lang="en-US" sz="2000" dirty="0"/>
              <a:t>Focuses on finding the best course of action for achieving desired objectives and outcomes.</a:t>
            </a:r>
          </a:p>
          <a:p>
            <a:pPr lvl="1"/>
            <a:endParaRPr lang="en-US" sz="2000" dirty="0"/>
          </a:p>
        </p:txBody>
      </p:sp>
    </p:spTree>
    <p:extLst>
      <p:ext uri="{BB962C8B-B14F-4D97-AF65-F5344CB8AC3E}">
        <p14:creationId xmlns:p14="http://schemas.microsoft.com/office/powerpoint/2010/main" val="1649887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F4F4E-A3E4-DC2C-3EFF-E6F4A30221E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0489C5-867D-FEED-ECCE-9962CE083258}"/>
              </a:ext>
            </a:extLst>
          </p:cNvPr>
          <p:cNvSpPr>
            <a:spLocks noGrp="1"/>
          </p:cNvSpPr>
          <p:nvPr>
            <p:ph type="title"/>
          </p:nvPr>
        </p:nvSpPr>
        <p:spPr>
          <a:xfrm>
            <a:off x="1115568" y="548640"/>
            <a:ext cx="10168128" cy="1179576"/>
          </a:xfrm>
        </p:spPr>
        <p:txBody>
          <a:bodyPr>
            <a:normAutofit/>
          </a:bodyPr>
          <a:lstStyle/>
          <a:p>
            <a:r>
              <a:rPr lang="en-US" sz="4000"/>
              <a:t>Random Forest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82D1D08-95F6-8FE5-68AB-2AEF345329F6}"/>
              </a:ext>
            </a:extLst>
          </p:cNvPr>
          <p:cNvSpPr>
            <a:spLocks noGrp="1"/>
          </p:cNvSpPr>
          <p:nvPr>
            <p:ph idx="1"/>
          </p:nvPr>
        </p:nvSpPr>
        <p:spPr>
          <a:xfrm>
            <a:off x="1115568" y="2481943"/>
            <a:ext cx="10168128" cy="3695020"/>
          </a:xfrm>
        </p:spPr>
        <p:txBody>
          <a:bodyPr>
            <a:normAutofit/>
          </a:bodyPr>
          <a:lstStyle/>
          <a:p>
            <a:r>
              <a:rPr lang="en-US" sz="1500" dirty="0"/>
              <a:t>Ensemble learning method primarily used for classification and regression tasks.</a:t>
            </a:r>
          </a:p>
          <a:p>
            <a:r>
              <a:rPr lang="en-US" sz="1500" dirty="0"/>
              <a:t>The theory is that combining many weak models (individual decision trees) can produce a more robust and accurate model.</a:t>
            </a:r>
          </a:p>
          <a:p>
            <a:r>
              <a:rPr lang="en-US" sz="1500" dirty="0"/>
              <a:t>Bootstrapping</a:t>
            </a:r>
          </a:p>
          <a:p>
            <a:pPr lvl="1"/>
            <a:r>
              <a:rPr lang="en-US" sz="1500" dirty="0"/>
              <a:t>Creating multiple subsets of the training data by selecting data points with replacement. (Some data points may appear in more than one sample)</a:t>
            </a:r>
          </a:p>
          <a:p>
            <a:r>
              <a:rPr lang="en-US" sz="1500" dirty="0"/>
              <a:t>Building multiple decision trees</a:t>
            </a:r>
          </a:p>
          <a:p>
            <a:pPr lvl="1"/>
            <a:r>
              <a:rPr lang="en-US" sz="1500" dirty="0"/>
              <a:t>Uses random selection of features (encourages diversity among trees)</a:t>
            </a:r>
          </a:p>
          <a:p>
            <a:pPr lvl="1"/>
            <a:r>
              <a:rPr lang="en-US" sz="1500" dirty="0"/>
              <a:t>Each Tree is grown to a maximum depth without pruning.</a:t>
            </a:r>
          </a:p>
          <a:p>
            <a:r>
              <a:rPr lang="en-US" sz="1500" dirty="0"/>
              <a:t>Combining Results</a:t>
            </a:r>
          </a:p>
          <a:p>
            <a:pPr lvl="1"/>
            <a:r>
              <a:rPr lang="en-US" sz="1500" dirty="0"/>
              <a:t>Final prediction is the made by the majority vote for classification tasks.</a:t>
            </a:r>
          </a:p>
          <a:p>
            <a:pPr lvl="1"/>
            <a:r>
              <a:rPr lang="en-US" sz="1500" dirty="0"/>
              <a:t>For regression tasks, the prediction is the average of all tree predictions.</a:t>
            </a:r>
          </a:p>
        </p:txBody>
      </p:sp>
    </p:spTree>
    <p:extLst>
      <p:ext uri="{BB962C8B-B14F-4D97-AF65-F5344CB8AC3E}">
        <p14:creationId xmlns:p14="http://schemas.microsoft.com/office/powerpoint/2010/main" val="3799928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as Brital | Random Forest Algorithm Explained">
            <a:extLst>
              <a:ext uri="{FF2B5EF4-FFF2-40B4-BE49-F238E27FC236}">
                <a16:creationId xmlns:a16="http://schemas.microsoft.com/office/drawing/2014/main" id="{79DE6796-D4F2-C16D-18AF-2332BC168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53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F0F0E-EE37-8560-B118-7E783E279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661EB-3120-4F2E-6ED4-B41B221E83A4}"/>
              </a:ext>
            </a:extLst>
          </p:cNvPr>
          <p:cNvSpPr>
            <a:spLocks noGrp="1"/>
          </p:cNvSpPr>
          <p:nvPr>
            <p:ph type="title"/>
          </p:nvPr>
        </p:nvSpPr>
        <p:spPr/>
        <p:txBody>
          <a:bodyPr/>
          <a:lstStyle/>
          <a:p>
            <a:r>
              <a:rPr lang="en-US" dirty="0"/>
              <a:t>Quick Quiz!</a:t>
            </a:r>
          </a:p>
        </p:txBody>
      </p:sp>
      <p:sp>
        <p:nvSpPr>
          <p:cNvPr id="10" name="Content Placeholder 9">
            <a:extLst>
              <a:ext uri="{FF2B5EF4-FFF2-40B4-BE49-F238E27FC236}">
                <a16:creationId xmlns:a16="http://schemas.microsoft.com/office/drawing/2014/main" id="{99DB249D-FBD4-1317-3F06-F437894A782F}"/>
              </a:ext>
            </a:extLst>
          </p:cNvPr>
          <p:cNvSpPr>
            <a:spLocks noGrp="1"/>
          </p:cNvSpPr>
          <p:nvPr>
            <p:ph idx="1"/>
          </p:nvPr>
        </p:nvSpPr>
        <p:spPr/>
        <p:txBody>
          <a:bodyPr/>
          <a:lstStyle/>
          <a:p>
            <a:pPr marL="514350" indent="-514350">
              <a:buAutoNum type="arabicPeriod"/>
            </a:pPr>
            <a:r>
              <a:rPr lang="en-US" dirty="0"/>
              <a:t>Explain the concept of bootstrapping in a Random Forest.</a:t>
            </a:r>
          </a:p>
          <a:p>
            <a:pPr marL="514350" indent="-514350">
              <a:buAutoNum type="arabicPeriod"/>
            </a:pPr>
            <a:r>
              <a:rPr lang="en-US" dirty="0"/>
              <a:t>How does a Random Forest make predictions for regression tasks?</a:t>
            </a:r>
          </a:p>
          <a:p>
            <a:pPr marL="514350" indent="-514350">
              <a:buAutoNum type="arabicPeriod"/>
            </a:pPr>
            <a:r>
              <a:rPr lang="en-US" dirty="0"/>
              <a:t>What role does Gini Impurity play in decision tree branch splitting?</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1492774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1934DA-43C1-3293-8C34-93EAEB7E3A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4D6A82-B1DC-A813-0498-BAB73CF08147}"/>
              </a:ext>
            </a:extLst>
          </p:cNvPr>
          <p:cNvSpPr>
            <a:spLocks noGrp="1"/>
          </p:cNvSpPr>
          <p:nvPr>
            <p:ph type="title"/>
          </p:nvPr>
        </p:nvSpPr>
        <p:spPr>
          <a:xfrm>
            <a:off x="1115568" y="548640"/>
            <a:ext cx="10168128" cy="1179576"/>
          </a:xfrm>
        </p:spPr>
        <p:txBody>
          <a:bodyPr>
            <a:normAutofit/>
          </a:bodyPr>
          <a:lstStyle/>
          <a:p>
            <a:r>
              <a:rPr lang="en-US" sz="4000"/>
              <a:t>Nearest Neighbors Algorithm</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D51A53E-2F71-4BB9-4F30-BD159D27D166}"/>
              </a:ext>
            </a:extLst>
          </p:cNvPr>
          <p:cNvSpPr>
            <a:spLocks noGrp="1"/>
          </p:cNvSpPr>
          <p:nvPr>
            <p:ph idx="1"/>
          </p:nvPr>
        </p:nvSpPr>
        <p:spPr>
          <a:xfrm>
            <a:off x="1115568" y="2481943"/>
            <a:ext cx="10168128" cy="3695020"/>
          </a:xfrm>
        </p:spPr>
        <p:txBody>
          <a:bodyPr>
            <a:normAutofit/>
          </a:bodyPr>
          <a:lstStyle/>
          <a:p>
            <a:r>
              <a:rPr lang="en-US" sz="2200" dirty="0"/>
              <a:t>Also known as k-Nearest Neighbors (k-NN)</a:t>
            </a:r>
          </a:p>
          <a:p>
            <a:r>
              <a:rPr lang="en-US" sz="2200" dirty="0"/>
              <a:t>Simple learning algorithm for both classification and regression.</a:t>
            </a:r>
          </a:p>
          <a:p>
            <a:r>
              <a:rPr lang="en-US" sz="2200" dirty="0"/>
              <a:t>Finds the k nearest data points to a query point by making predictions based on their characteristics. You can define what k is.</a:t>
            </a:r>
          </a:p>
          <a:p>
            <a:r>
              <a:rPr lang="en-US" sz="2200" dirty="0"/>
              <a:t>For classification, it assigns the most frequent class label among these neighbors, and for regression it averages the k nearest neighbors.</a:t>
            </a:r>
          </a:p>
        </p:txBody>
      </p:sp>
    </p:spTree>
    <p:extLst>
      <p:ext uri="{BB962C8B-B14F-4D97-AF65-F5344CB8AC3E}">
        <p14:creationId xmlns:p14="http://schemas.microsoft.com/office/powerpoint/2010/main" val="2391519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F53E-6D06-49FF-95D5-548B8D208958}"/>
              </a:ext>
            </a:extLst>
          </p:cNvPr>
          <p:cNvSpPr>
            <a:spLocks noGrp="1"/>
          </p:cNvSpPr>
          <p:nvPr>
            <p:ph type="title"/>
          </p:nvPr>
        </p:nvSpPr>
        <p:spPr/>
        <p:txBody>
          <a:bodyPr/>
          <a:lstStyle/>
          <a:p>
            <a:r>
              <a:rPr lang="en-US" dirty="0"/>
              <a:t>Distance Metric for k-NN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FAF47-CB36-5C60-7BFC-1F0F00BF0372}"/>
                  </a:ext>
                </a:extLst>
              </p:cNvPr>
              <p:cNvSpPr>
                <a:spLocks noGrp="1"/>
              </p:cNvSpPr>
              <p:nvPr>
                <p:ph idx="1"/>
              </p:nvPr>
            </p:nvSpPr>
            <p:spPr/>
            <p:txBody>
              <a:bodyPr/>
              <a:lstStyle/>
              <a:p>
                <a:r>
                  <a:rPr lang="en-US" dirty="0"/>
                  <a:t>Most commonly used is the </a:t>
                </a:r>
                <a:r>
                  <a:rPr lang="en-US" b="1" dirty="0"/>
                  <a:t>Euclidean Distance</a:t>
                </a:r>
                <a:r>
                  <a:rPr lang="en-US" dirty="0"/>
                  <a:t> to measure a straight-line distance between points in a Euclidean Space (2D, 3D, or higher dimensions)</a:t>
                </a:r>
              </a:p>
              <a:p>
                <a:r>
                  <a:rPr lang="en-US" dirty="0"/>
                  <a:t>Derived from Pythagorean theorem, and is widely used in machine learning, computer vision and other fields</a:t>
                </a:r>
              </a:p>
              <a:p>
                <a:r>
                  <a:rPr lang="en-US" dirty="0"/>
                  <a:t>Euclidean Distance</a:t>
                </a:r>
              </a:p>
              <a:p>
                <a:pPr lvl="1"/>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𝑞</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e>
                    </m:rad>
                  </m:oMath>
                </a14:m>
                <a:endParaRPr lang="en-US" b="0" dirty="0"/>
              </a:p>
            </p:txBody>
          </p:sp>
        </mc:Choice>
        <mc:Fallback xmlns="">
          <p:sp>
            <p:nvSpPr>
              <p:cNvPr id="3" name="Content Placeholder 2">
                <a:extLst>
                  <a:ext uri="{FF2B5EF4-FFF2-40B4-BE49-F238E27FC236}">
                    <a16:creationId xmlns:a16="http://schemas.microsoft.com/office/drawing/2014/main" id="{264FAF47-CB36-5C60-7BFC-1F0F00BF0372}"/>
                  </a:ext>
                </a:extLst>
              </p:cNvPr>
              <p:cNvSpPr>
                <a:spLocks noGrp="1" noRot="1" noChangeAspect="1" noMove="1" noResize="1" noEditPoints="1" noAdjustHandles="1" noChangeArrowheads="1" noChangeShapeType="1" noTextEdit="1"/>
              </p:cNvSpPr>
              <p:nvPr>
                <p:ph idx="1"/>
              </p:nvPr>
            </p:nvSpPr>
            <p:spPr>
              <a:blipFill>
                <a:blip r:embed="rId2"/>
                <a:stretch>
                  <a:fillRect l="-1043" t="-2381" r="-870"/>
                </a:stretch>
              </a:blipFill>
            </p:spPr>
            <p:txBody>
              <a:bodyPr/>
              <a:lstStyle/>
              <a:p>
                <a:r>
                  <a:rPr lang="en-US">
                    <a:noFill/>
                  </a:rPr>
                  <a:t> </a:t>
                </a:r>
              </a:p>
            </p:txBody>
          </p:sp>
        </mc:Fallback>
      </mc:AlternateContent>
    </p:spTree>
    <p:extLst>
      <p:ext uri="{BB962C8B-B14F-4D97-AF65-F5344CB8AC3E}">
        <p14:creationId xmlns:p14="http://schemas.microsoft.com/office/powerpoint/2010/main" val="1717690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NN Classification Tutorial using Sklearn Python | DataCamp">
            <a:extLst>
              <a:ext uri="{FF2B5EF4-FFF2-40B4-BE49-F238E27FC236}">
                <a16:creationId xmlns:a16="http://schemas.microsoft.com/office/drawing/2014/main" id="{017240D8-AF61-BA44-D47B-CE5510BC6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363" y="976313"/>
            <a:ext cx="5629275"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455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CC2E63-F285-5D6A-462A-D65A0DEAA8ED}"/>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8D2EE-A183-A953-66D5-59ACA88FA9A7}"/>
              </a:ext>
            </a:extLst>
          </p:cNvPr>
          <p:cNvSpPr>
            <a:spLocks noGrp="1"/>
          </p:cNvSpPr>
          <p:nvPr>
            <p:ph type="title"/>
          </p:nvPr>
        </p:nvSpPr>
        <p:spPr>
          <a:xfrm>
            <a:off x="838200" y="365125"/>
            <a:ext cx="10515600" cy="1325563"/>
          </a:xfrm>
        </p:spPr>
        <p:txBody>
          <a:bodyPr>
            <a:normAutofit/>
          </a:bodyPr>
          <a:lstStyle/>
          <a:p>
            <a:r>
              <a:rPr lang="en-US" dirty="0"/>
              <a:t>Typical Machine Learning Pipeline</a:t>
            </a:r>
          </a:p>
        </p:txBody>
      </p:sp>
      <p:graphicFrame>
        <p:nvGraphicFramePr>
          <p:cNvPr id="5" name="Content Placeholder 2">
            <a:extLst>
              <a:ext uri="{FF2B5EF4-FFF2-40B4-BE49-F238E27FC236}">
                <a16:creationId xmlns:a16="http://schemas.microsoft.com/office/drawing/2014/main" id="{6DD8B040-8966-0333-ECBD-3EC52B9D95E9}"/>
              </a:ext>
            </a:extLst>
          </p:cNvPr>
          <p:cNvGraphicFramePr>
            <a:graphicFrameLocks noGrp="1"/>
          </p:cNvGraphicFramePr>
          <p:nvPr>
            <p:ph idx="1"/>
            <p:extLst>
              <p:ext uri="{D42A27DB-BD31-4B8C-83A1-F6EECF244321}">
                <p14:modId xmlns:p14="http://schemas.microsoft.com/office/powerpoint/2010/main" val="4169976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6344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060845-3959-35CE-4AE4-59B0F5BC0E39}"/>
              </a:ext>
            </a:extLst>
          </p:cNvPr>
          <p:cNvSpPr>
            <a:spLocks noGrp="1"/>
          </p:cNvSpPr>
          <p:nvPr>
            <p:ph type="title"/>
          </p:nvPr>
        </p:nvSpPr>
        <p:spPr>
          <a:xfrm>
            <a:off x="1115568" y="548640"/>
            <a:ext cx="10168128" cy="1179576"/>
          </a:xfrm>
        </p:spPr>
        <p:txBody>
          <a:bodyPr>
            <a:normAutofit/>
          </a:bodyPr>
          <a:lstStyle/>
          <a:p>
            <a:r>
              <a:rPr lang="en-US" sz="4000"/>
              <a:t>Iris Dataset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1A486EB-0825-1A9E-ADA6-7741B84FB4F7}"/>
              </a:ext>
            </a:extLst>
          </p:cNvPr>
          <p:cNvSpPr>
            <a:spLocks noGrp="1"/>
          </p:cNvSpPr>
          <p:nvPr>
            <p:ph idx="1"/>
          </p:nvPr>
        </p:nvSpPr>
        <p:spPr>
          <a:xfrm>
            <a:off x="1115568" y="2481943"/>
            <a:ext cx="10168128" cy="3695020"/>
          </a:xfrm>
        </p:spPr>
        <p:txBody>
          <a:bodyPr>
            <a:normAutofit/>
          </a:bodyPr>
          <a:lstStyle/>
          <a:p>
            <a:r>
              <a:rPr lang="en-US" sz="1700"/>
              <a:t>Famous dataset used in machine learning and statistics for classification tasks.</a:t>
            </a:r>
          </a:p>
          <a:p>
            <a:r>
              <a:rPr lang="en-US" sz="1700"/>
              <a:t>Contains measurements of iris flowers from three different species. </a:t>
            </a:r>
          </a:p>
          <a:p>
            <a:pPr lvl="1"/>
            <a:r>
              <a:rPr lang="en-US" sz="1700"/>
              <a:t>Setosa</a:t>
            </a:r>
          </a:p>
          <a:p>
            <a:pPr lvl="1"/>
            <a:r>
              <a:rPr lang="en-US" sz="1700"/>
              <a:t>Versicolor</a:t>
            </a:r>
          </a:p>
          <a:p>
            <a:pPr lvl="1"/>
            <a:r>
              <a:rPr lang="en-US" sz="1700"/>
              <a:t>Virginica</a:t>
            </a:r>
          </a:p>
          <a:p>
            <a:r>
              <a:rPr lang="en-US" sz="1700"/>
              <a:t>We will use k-NN to classify iris flowers based on their measurements.</a:t>
            </a:r>
          </a:p>
          <a:p>
            <a:r>
              <a:rPr lang="en-US" sz="1700"/>
              <a:t>150 samples with 4 features each</a:t>
            </a:r>
          </a:p>
          <a:p>
            <a:pPr lvl="1"/>
            <a:r>
              <a:rPr lang="en-US" sz="1700"/>
              <a:t>Sepal Length</a:t>
            </a:r>
          </a:p>
          <a:p>
            <a:pPr lvl="1"/>
            <a:r>
              <a:rPr lang="en-US" sz="1700"/>
              <a:t>Sepal Width</a:t>
            </a:r>
          </a:p>
          <a:p>
            <a:pPr lvl="1"/>
            <a:r>
              <a:rPr lang="en-US" sz="1700"/>
              <a:t>Petal Length</a:t>
            </a:r>
          </a:p>
          <a:p>
            <a:pPr lvl="1"/>
            <a:r>
              <a:rPr lang="en-US" sz="1700"/>
              <a:t>Petal Width</a:t>
            </a:r>
          </a:p>
        </p:txBody>
      </p:sp>
    </p:spTree>
    <p:extLst>
      <p:ext uri="{BB962C8B-B14F-4D97-AF65-F5344CB8AC3E}">
        <p14:creationId xmlns:p14="http://schemas.microsoft.com/office/powerpoint/2010/main" val="1405161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98DC50-C237-F0EE-C9E2-E0EAE1058486}"/>
              </a:ext>
            </a:extLst>
          </p:cNvPr>
          <p:cNvPicPr>
            <a:picLocks noGrp="1" noChangeAspect="1"/>
          </p:cNvPicPr>
          <p:nvPr>
            <p:ph idx="1"/>
          </p:nvPr>
        </p:nvPicPr>
        <p:blipFill>
          <a:blip r:embed="rId2"/>
          <a:stretch>
            <a:fillRect/>
          </a:stretch>
        </p:blipFill>
        <p:spPr>
          <a:xfrm>
            <a:off x="2025527" y="883422"/>
            <a:ext cx="6162100" cy="4351338"/>
          </a:xfrm>
        </p:spPr>
      </p:pic>
    </p:spTree>
    <p:extLst>
      <p:ext uri="{BB962C8B-B14F-4D97-AF65-F5344CB8AC3E}">
        <p14:creationId xmlns:p14="http://schemas.microsoft.com/office/powerpoint/2010/main" val="1200484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80A91-2796-D06E-8CE9-EC64A56B2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2CB45-B990-6DF5-77C4-6D29F95CC72B}"/>
              </a:ext>
            </a:extLst>
          </p:cNvPr>
          <p:cNvSpPr>
            <a:spLocks noGrp="1"/>
          </p:cNvSpPr>
          <p:nvPr>
            <p:ph type="title"/>
          </p:nvPr>
        </p:nvSpPr>
        <p:spPr>
          <a:xfrm>
            <a:off x="1115568" y="548640"/>
            <a:ext cx="10168128" cy="1179576"/>
          </a:xfrm>
        </p:spPr>
        <p:txBody>
          <a:bodyPr>
            <a:normAutofit/>
          </a:bodyPr>
          <a:lstStyle/>
          <a:p>
            <a:r>
              <a:rPr lang="en-US" sz="4000" dirty="0"/>
              <a:t>Resources</a:t>
            </a:r>
          </a:p>
        </p:txBody>
      </p:sp>
      <p:sp>
        <p:nvSpPr>
          <p:cNvPr id="3" name="Content Placeholder 2">
            <a:extLst>
              <a:ext uri="{FF2B5EF4-FFF2-40B4-BE49-F238E27FC236}">
                <a16:creationId xmlns:a16="http://schemas.microsoft.com/office/drawing/2014/main" id="{E231FA0D-CBE1-7BE9-8908-7ADD333F6CF1}"/>
              </a:ext>
            </a:extLst>
          </p:cNvPr>
          <p:cNvSpPr>
            <a:spLocks noGrp="1"/>
          </p:cNvSpPr>
          <p:nvPr>
            <p:ph idx="1"/>
          </p:nvPr>
        </p:nvSpPr>
        <p:spPr>
          <a:xfrm>
            <a:off x="1115568" y="1728216"/>
            <a:ext cx="10168128" cy="3695020"/>
          </a:xfrm>
        </p:spPr>
        <p:txBody>
          <a:bodyPr>
            <a:normAutofit/>
          </a:bodyPr>
          <a:lstStyle/>
          <a:p>
            <a:r>
              <a:rPr lang="en-US" sz="1600" dirty="0">
                <a:hlinkClick r:id="rId3"/>
              </a:rPr>
              <a:t>Data Science vs Data Analytics - </a:t>
            </a:r>
            <a:r>
              <a:rPr lang="en-US" sz="1600" dirty="0" err="1">
                <a:hlinkClick r:id="rId3"/>
              </a:rPr>
              <a:t>GeeksforGeeks</a:t>
            </a:r>
            <a:endParaRPr lang="en-US" sz="1600" dirty="0">
              <a:hlinkClick r:id="rId4"/>
            </a:endParaRPr>
          </a:p>
          <a:p>
            <a:r>
              <a:rPr lang="en-US" sz="1600" dirty="0">
                <a:hlinkClick r:id="rId4"/>
              </a:rPr>
              <a:t>Python </a:t>
            </a:r>
            <a:r>
              <a:rPr lang="en-US" sz="1600" dirty="0" err="1">
                <a:hlinkClick r:id="rId4"/>
              </a:rPr>
              <a:t>Ml</a:t>
            </a:r>
            <a:r>
              <a:rPr lang="en-US" sz="1600" dirty="0">
                <a:hlinkClick r:id="rId4"/>
              </a:rPr>
              <a:t> Decision Tree - Complete Guide – </a:t>
            </a:r>
            <a:r>
              <a:rPr lang="en-US" sz="1600" dirty="0" err="1">
                <a:hlinkClick r:id="rId4"/>
              </a:rPr>
              <a:t>MrExamples</a:t>
            </a:r>
            <a:endParaRPr lang="en-US" sz="1600" dirty="0"/>
          </a:p>
          <a:p>
            <a:r>
              <a:rPr lang="en-US" sz="1600" dirty="0">
                <a:hlinkClick r:id="rId5"/>
              </a:rPr>
              <a:t>Random Forest: A Complete Guide for Machine Learning | Built In</a:t>
            </a:r>
            <a:endParaRPr lang="en-US" sz="1600" dirty="0">
              <a:hlinkClick r:id="rId6"/>
            </a:endParaRPr>
          </a:p>
          <a:p>
            <a:r>
              <a:rPr lang="en-US" sz="1600" dirty="0" err="1">
                <a:hlinkClick r:id="rId6"/>
              </a:rPr>
              <a:t>load_iris</a:t>
            </a:r>
            <a:r>
              <a:rPr lang="en-US" sz="1600" dirty="0">
                <a:hlinkClick r:id="rId6"/>
              </a:rPr>
              <a:t> — scikit-learn 1.6.0 documentation</a:t>
            </a:r>
            <a:endParaRPr lang="en-US" sz="1600" dirty="0"/>
          </a:p>
          <a:p>
            <a:r>
              <a:rPr lang="en-US" sz="1600" dirty="0">
                <a:hlinkClick r:id="rId7"/>
              </a:rPr>
              <a:t>7.1. Toy datasets — scikit-learn 1.6.0 documentation</a:t>
            </a:r>
            <a:endParaRPr lang="en-US" sz="1600" dirty="0"/>
          </a:p>
          <a:p>
            <a:r>
              <a:rPr lang="en-US" sz="1600" dirty="0">
                <a:hlinkClick r:id="rId8"/>
              </a:rPr>
              <a:t>The Iris Dataset</a:t>
            </a:r>
            <a:endParaRPr lang="en-US" sz="1600" dirty="0"/>
          </a:p>
        </p:txBody>
      </p:sp>
    </p:spTree>
    <p:extLst>
      <p:ext uri="{BB962C8B-B14F-4D97-AF65-F5344CB8AC3E}">
        <p14:creationId xmlns:p14="http://schemas.microsoft.com/office/powerpoint/2010/main" val="2315189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
            <a:extLst>
              <a:ext uri="{FF2B5EF4-FFF2-40B4-BE49-F238E27FC236}">
                <a16:creationId xmlns:a16="http://schemas.microsoft.com/office/drawing/2014/main" id="{500DE39F-77F5-167B-2DC7-AC20FB40E858}"/>
              </a:ext>
            </a:extLst>
          </p:cNvPr>
          <p:cNvPicPr>
            <a:picLocks noChangeAspect="1"/>
          </p:cNvPicPr>
          <p:nvPr/>
        </p:nvPicPr>
        <p:blipFill>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D0E56F3-9CC5-50D5-CA78-338D791F3D61}"/>
              </a:ext>
            </a:extLst>
          </p:cNvPr>
          <p:cNvSpPr>
            <a:spLocks noGrp="1"/>
          </p:cNvSpPr>
          <p:nvPr>
            <p:ph type="ctrTitle"/>
          </p:nvPr>
        </p:nvSpPr>
        <p:spPr>
          <a:xfrm>
            <a:off x="1524000" y="1122362"/>
            <a:ext cx="9144000" cy="2900518"/>
          </a:xfrm>
        </p:spPr>
        <p:txBody>
          <a:bodyPr>
            <a:normAutofit/>
          </a:bodyPr>
          <a:lstStyle/>
          <a:p>
            <a:r>
              <a:rPr lang="en-US" sz="5400" dirty="0">
                <a:solidFill>
                  <a:srgbClr val="FFFFFF"/>
                </a:solidFill>
              </a:rPr>
              <a:t>Data Analytics vs Data Science</a:t>
            </a:r>
          </a:p>
        </p:txBody>
      </p:sp>
    </p:spTree>
    <p:extLst>
      <p:ext uri="{BB962C8B-B14F-4D97-AF65-F5344CB8AC3E}">
        <p14:creationId xmlns:p14="http://schemas.microsoft.com/office/powerpoint/2010/main" val="18551849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949D11-9495-56B0-7DDE-841E3A99B59F}"/>
              </a:ext>
            </a:extLst>
          </p:cNvPr>
          <p:cNvSpPr>
            <a:spLocks noGrp="1"/>
          </p:cNvSpPr>
          <p:nvPr>
            <p:ph type="title"/>
          </p:nvPr>
        </p:nvSpPr>
        <p:spPr>
          <a:xfrm>
            <a:off x="1115568" y="548640"/>
            <a:ext cx="10168128" cy="1179576"/>
          </a:xfrm>
        </p:spPr>
        <p:txBody>
          <a:bodyPr>
            <a:normAutofit/>
          </a:bodyPr>
          <a:lstStyle/>
          <a:p>
            <a:r>
              <a:rPr lang="en-US" sz="4000"/>
              <a:t>Data Analytics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DB2F595-F153-4A89-5C8B-A8F7EE1660EB}"/>
              </a:ext>
            </a:extLst>
          </p:cNvPr>
          <p:cNvSpPr>
            <a:spLocks noGrp="1"/>
          </p:cNvSpPr>
          <p:nvPr>
            <p:ph idx="1"/>
          </p:nvPr>
        </p:nvSpPr>
        <p:spPr>
          <a:xfrm>
            <a:off x="1115568" y="2481943"/>
            <a:ext cx="10168128" cy="3695020"/>
          </a:xfrm>
        </p:spPr>
        <p:txBody>
          <a:bodyPr>
            <a:normAutofit/>
          </a:bodyPr>
          <a:lstStyle/>
          <a:p>
            <a:r>
              <a:rPr lang="en-US" sz="2200" dirty="0"/>
              <a:t>Interpreting data to identify trends, patterns, and insights.</a:t>
            </a:r>
          </a:p>
          <a:p>
            <a:r>
              <a:rPr lang="en-US" sz="2200" dirty="0"/>
              <a:t>Helps in business and decision making by answering specific business questions.</a:t>
            </a:r>
          </a:p>
          <a:p>
            <a:r>
              <a:rPr lang="en-US" sz="2200" dirty="0"/>
              <a:t>Focus is on descriptive and diagnostic data, frequently dealing with historical data, and performing statistical analysis.</a:t>
            </a:r>
          </a:p>
          <a:p>
            <a:r>
              <a:rPr lang="en-US" sz="2200" dirty="0"/>
              <a:t>Tools include Tableau, and Power BI for visualizing and reporting data.</a:t>
            </a:r>
          </a:p>
        </p:txBody>
      </p:sp>
    </p:spTree>
    <p:extLst>
      <p:ext uri="{BB962C8B-B14F-4D97-AF65-F5344CB8AC3E}">
        <p14:creationId xmlns:p14="http://schemas.microsoft.com/office/powerpoint/2010/main" val="3236809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4046C8-D44F-FC92-5117-922D3B3BDD4F}"/>
              </a:ext>
            </a:extLst>
          </p:cNvPr>
          <p:cNvSpPr>
            <a:spLocks noGrp="1"/>
          </p:cNvSpPr>
          <p:nvPr>
            <p:ph type="title"/>
          </p:nvPr>
        </p:nvSpPr>
        <p:spPr>
          <a:xfrm>
            <a:off x="1115568" y="548640"/>
            <a:ext cx="10168128" cy="1179576"/>
          </a:xfrm>
        </p:spPr>
        <p:txBody>
          <a:bodyPr>
            <a:normAutofit/>
          </a:bodyPr>
          <a:lstStyle/>
          <a:p>
            <a:r>
              <a:rPr lang="en-US" sz="3700"/>
              <a:t>Data Analytics - Roles and Contributions to Business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215896E-8E04-460C-FF96-77569D5F4682}"/>
              </a:ext>
            </a:extLst>
          </p:cNvPr>
          <p:cNvSpPr>
            <a:spLocks noGrp="1"/>
          </p:cNvSpPr>
          <p:nvPr>
            <p:ph idx="1"/>
          </p:nvPr>
        </p:nvSpPr>
        <p:spPr>
          <a:xfrm>
            <a:off x="1115568" y="2481943"/>
            <a:ext cx="10168128" cy="3695020"/>
          </a:xfrm>
        </p:spPr>
        <p:txBody>
          <a:bodyPr>
            <a:normAutofit/>
          </a:bodyPr>
          <a:lstStyle/>
          <a:p>
            <a:pPr lvl="1"/>
            <a:r>
              <a:rPr lang="en-US" sz="2000" dirty="0"/>
              <a:t>Identifying Insights and Trends</a:t>
            </a:r>
          </a:p>
          <a:p>
            <a:pPr lvl="2"/>
            <a:r>
              <a:rPr lang="en-US" dirty="0"/>
              <a:t>Example: Analyzing sales data to identify top-performing products.</a:t>
            </a:r>
          </a:p>
          <a:p>
            <a:pPr lvl="1"/>
            <a:r>
              <a:rPr lang="en-US" sz="2000" dirty="0"/>
              <a:t>Supporting Decision-Making with Data</a:t>
            </a:r>
          </a:p>
          <a:p>
            <a:pPr lvl="2"/>
            <a:r>
              <a:rPr lang="en-US" dirty="0"/>
              <a:t>Example: Analyze campaign performance and determine which channels or strategies were most effective.</a:t>
            </a:r>
          </a:p>
          <a:p>
            <a:pPr lvl="1"/>
            <a:r>
              <a:rPr lang="en-US" sz="2000" dirty="0"/>
              <a:t>Tracking and Measuring KPIs</a:t>
            </a:r>
          </a:p>
          <a:p>
            <a:pPr lvl="2"/>
            <a:r>
              <a:rPr lang="en-US" dirty="0"/>
              <a:t>Example: Analyzing customer conversion rates, average order value, customer satisfaction.</a:t>
            </a:r>
          </a:p>
          <a:p>
            <a:pPr lvl="1"/>
            <a:r>
              <a:rPr lang="en-US" sz="2000" dirty="0"/>
              <a:t>Reporting and Business Intelligence</a:t>
            </a:r>
          </a:p>
          <a:p>
            <a:pPr lvl="2"/>
            <a:r>
              <a:rPr lang="en-US" dirty="0"/>
              <a:t>Example: Building a monthly performance report to show revenue trends, customer demographics, and monitoring of business health.</a:t>
            </a:r>
          </a:p>
        </p:txBody>
      </p:sp>
    </p:spTree>
    <p:extLst>
      <p:ext uri="{BB962C8B-B14F-4D97-AF65-F5344CB8AC3E}">
        <p14:creationId xmlns:p14="http://schemas.microsoft.com/office/powerpoint/2010/main" val="3991387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29867</TotalTime>
  <Words>3786</Words>
  <Application>Microsoft Office PowerPoint</Application>
  <PresentationFormat>Widescreen</PresentationFormat>
  <Paragraphs>490</Paragraphs>
  <Slides>69</Slides>
  <Notes>27</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69</vt:i4>
      </vt:variant>
    </vt:vector>
  </HeadingPairs>
  <TitlesOfParts>
    <vt:vector size="77" baseType="lpstr">
      <vt:lpstr>Aptos</vt:lpstr>
      <vt:lpstr>Aptos Display</vt:lpstr>
      <vt:lpstr>Arial</vt:lpstr>
      <vt:lpstr>Calibri</vt:lpstr>
      <vt:lpstr>Cambria Math</vt:lpstr>
      <vt:lpstr>Open Sans</vt:lpstr>
      <vt:lpstr>Office Theme</vt:lpstr>
      <vt:lpstr>1_Office Theme</vt:lpstr>
      <vt:lpstr>Fundamentals of Artificial Intelligence and Machine Learning</vt:lpstr>
      <vt:lpstr>Course Learning Objectives</vt:lpstr>
      <vt:lpstr>Introductions</vt:lpstr>
      <vt:lpstr>About Yourself</vt:lpstr>
      <vt:lpstr>First Session</vt:lpstr>
      <vt:lpstr>Types of Analytics</vt:lpstr>
      <vt:lpstr>Data Analytics vs Data Science</vt:lpstr>
      <vt:lpstr>Data Analytics</vt:lpstr>
      <vt:lpstr>Data Analytics - Roles and Contributions to Business</vt:lpstr>
      <vt:lpstr>Data Science</vt:lpstr>
      <vt:lpstr>Data Science - Roles and Contributions to Business</vt:lpstr>
      <vt:lpstr>Quick Quiz!</vt:lpstr>
      <vt:lpstr>Quick Quiz … continued</vt:lpstr>
      <vt:lpstr>Machine Learning and AI</vt:lpstr>
      <vt:lpstr>Artificial Intelligence</vt:lpstr>
      <vt:lpstr>Machine Learning</vt:lpstr>
      <vt:lpstr>Types of Machine Learning</vt:lpstr>
      <vt:lpstr>Other Types of AI Subfields</vt:lpstr>
      <vt:lpstr>Quick Quiz!</vt:lpstr>
      <vt:lpstr>Everyday Business Applications of AI</vt:lpstr>
      <vt:lpstr>AI in Everyday Technology</vt:lpstr>
      <vt:lpstr>Changing Role of Business Professionals</vt:lpstr>
      <vt:lpstr>Data-Driven Insights for Businesses</vt:lpstr>
      <vt:lpstr>Ethical Implications - Bias</vt:lpstr>
      <vt:lpstr>Ethical Implications – Privacy Concerns</vt:lpstr>
      <vt:lpstr>Accountability and Transparency </vt:lpstr>
      <vt:lpstr>Job Displacement</vt:lpstr>
      <vt:lpstr>Manipulation and Misinformation</vt:lpstr>
      <vt:lpstr>Ethical AI</vt:lpstr>
      <vt:lpstr>How Can You Get Started?</vt:lpstr>
      <vt:lpstr>Setting up Scikit-learn</vt:lpstr>
      <vt:lpstr>If you have trouble in the first class…</vt:lpstr>
      <vt:lpstr>Step 1: Install Python (if not already installed)</vt:lpstr>
      <vt:lpstr>Step 2: Install Jupyter Notebook</vt:lpstr>
      <vt:lpstr>Step 3: Install Scikit-learn</vt:lpstr>
      <vt:lpstr>Step 4: Launch Jupyter Notebook</vt:lpstr>
      <vt:lpstr>Step 5: Import Scikit-learn in a Notebook</vt:lpstr>
      <vt:lpstr>Step 6: Install common packages</vt:lpstr>
      <vt:lpstr>Tools Overview</vt:lpstr>
      <vt:lpstr>Python Intro</vt:lpstr>
      <vt:lpstr>Jupyter Notebook</vt:lpstr>
      <vt:lpstr>Create a new Jupyter Notebook</vt:lpstr>
      <vt:lpstr>Notebook Interface</vt:lpstr>
      <vt:lpstr>Package: Scikit-learn</vt:lpstr>
      <vt:lpstr>We need to walk before we run!</vt:lpstr>
      <vt:lpstr>Classification</vt:lpstr>
      <vt:lpstr>Classification Definition</vt:lpstr>
      <vt:lpstr>Classification Types</vt:lpstr>
      <vt:lpstr>Binary Classification</vt:lpstr>
      <vt:lpstr>Multi-Class Classification</vt:lpstr>
      <vt:lpstr>Quick Quiz!</vt:lpstr>
      <vt:lpstr>Machine Learning Classification Techniques</vt:lpstr>
      <vt:lpstr>Decision Trees and Random Forests</vt:lpstr>
      <vt:lpstr>Decision Trees</vt:lpstr>
      <vt:lpstr>PowerPoint Presentation</vt:lpstr>
      <vt:lpstr>Branch Splitting</vt:lpstr>
      <vt:lpstr>Metrics for Splitting Branches</vt:lpstr>
      <vt:lpstr>PowerPoint Presentation</vt:lpstr>
      <vt:lpstr>Pros and Cons of a Decision Tree</vt:lpstr>
      <vt:lpstr>Random Forest</vt:lpstr>
      <vt:lpstr>PowerPoint Presentation</vt:lpstr>
      <vt:lpstr>Quick Quiz!</vt:lpstr>
      <vt:lpstr>Nearest Neighbors Algorithm</vt:lpstr>
      <vt:lpstr>Distance Metric for k-NN Algorithm</vt:lpstr>
      <vt:lpstr>PowerPoint Presentation</vt:lpstr>
      <vt:lpstr>Typical Machine Learning Pipeline</vt:lpstr>
      <vt:lpstr>Iris Dataset</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Victoria Tamburro</dc:creator>
  <cp:lastModifiedBy>Victoria Tamburro</cp:lastModifiedBy>
  <cp:revision>113</cp:revision>
  <dcterms:created xsi:type="dcterms:W3CDTF">2024-12-15T16:12:29Z</dcterms:created>
  <dcterms:modified xsi:type="dcterms:W3CDTF">2025-05-06T02:57:14Z</dcterms:modified>
</cp:coreProperties>
</file>